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4" r:id="rId2"/>
    <p:sldId id="259" r:id="rId3"/>
    <p:sldId id="260" r:id="rId4"/>
    <p:sldId id="261" r:id="rId5"/>
    <p:sldId id="262" r:id="rId6"/>
    <p:sldId id="263" r:id="rId7"/>
    <p:sldId id="264" r:id="rId8"/>
    <p:sldId id="286" r:id="rId9"/>
    <p:sldId id="283" r:id="rId10"/>
    <p:sldId id="265" r:id="rId11"/>
    <p:sldId id="266" r:id="rId12"/>
    <p:sldId id="267" r:id="rId13"/>
    <p:sldId id="274" r:id="rId14"/>
    <p:sldId id="268" r:id="rId15"/>
    <p:sldId id="275" r:id="rId16"/>
    <p:sldId id="287" r:id="rId17"/>
    <p:sldId id="276" r:id="rId18"/>
    <p:sldId id="269" r:id="rId19"/>
    <p:sldId id="270" r:id="rId20"/>
    <p:sldId id="280" r:id="rId21"/>
    <p:sldId id="271" r:id="rId22"/>
    <p:sldId id="281" r:id="rId23"/>
    <p:sldId id="272" r:id="rId24"/>
    <p:sldId id="288" r:id="rId25"/>
    <p:sldId id="290" r:id="rId26"/>
    <p:sldId id="291" r:id="rId27"/>
    <p:sldId id="292" r:id="rId28"/>
    <p:sldId id="289" r:id="rId29"/>
    <p:sldId id="27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5981" autoAdjust="0"/>
    <p:restoredTop sz="94660"/>
  </p:normalViewPr>
  <p:slideViewPr>
    <p:cSldViewPr>
      <p:cViewPr varScale="1">
        <p:scale>
          <a:sx n="51" d="100"/>
          <a:sy n="51" d="100"/>
        </p:scale>
        <p:origin x="-51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B49E2-45B3-4167-8F5E-6B60D9715945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914DF-1077-4C65-A871-A7B10E95D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73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52F2B-65C1-47C8-ADC0-4A0FF95D2AD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24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868E-371D-4B1E-B8E5-2680957D615B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A63F-C531-4C85-BDE7-34D47AFCD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36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868E-371D-4B1E-B8E5-2680957D615B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A63F-C531-4C85-BDE7-34D47AFCD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89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868E-371D-4B1E-B8E5-2680957D615B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A63F-C531-4C85-BDE7-34D47AFCD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90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868E-371D-4B1E-B8E5-2680957D615B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A63F-C531-4C85-BDE7-34D47AFCD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58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868E-371D-4B1E-B8E5-2680957D615B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A63F-C531-4C85-BDE7-34D47AFCD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02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868E-371D-4B1E-B8E5-2680957D615B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A63F-C531-4C85-BDE7-34D47AFCD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42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868E-371D-4B1E-B8E5-2680957D615B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A63F-C531-4C85-BDE7-34D47AFCD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02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868E-371D-4B1E-B8E5-2680957D615B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A63F-C531-4C85-BDE7-34D47AFCD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31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868E-371D-4B1E-B8E5-2680957D615B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A63F-C531-4C85-BDE7-34D47AFCD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00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868E-371D-4B1E-B8E5-2680957D615B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A63F-C531-4C85-BDE7-34D47AFCD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62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868E-371D-4B1E-B8E5-2680957D615B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A63F-C531-4C85-BDE7-34D47AFCD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01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6868E-371D-4B1E-B8E5-2680957D615B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A63F-C531-4C85-BDE7-34D47AFCD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5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Use of In-Home Visits </a:t>
            </a:r>
            <a:r>
              <a:rPr lang="en-US" dirty="0" smtClean="0"/>
              <a:t>by Energy Efficiency Coaches to </a:t>
            </a:r>
            <a:r>
              <a:rPr lang="en-US" dirty="0" smtClean="0"/>
              <a:t>Help Low-Income People Reduce Electric Consumption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 smtClean="0"/>
              <a:t>Capstone Community Action Weatherization</a:t>
            </a:r>
          </a:p>
          <a:p>
            <a:pPr marL="0" indent="0" algn="ctr">
              <a:buNone/>
            </a:pPr>
            <a:r>
              <a:rPr lang="en-US" dirty="0" smtClean="0"/>
              <a:t>Barre, VT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Anita Kelman</a:t>
            </a:r>
          </a:p>
        </p:txBody>
      </p:sp>
    </p:spTree>
    <p:extLst>
      <p:ext uri="{BB962C8B-B14F-4D97-AF65-F5344CB8AC3E}">
        <p14:creationId xmlns:p14="http://schemas.microsoft.com/office/powerpoint/2010/main" val="4049286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Low-Income People?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Their only commonality is having incomes below a set amount;</a:t>
            </a:r>
          </a:p>
          <a:p>
            <a:r>
              <a:rPr lang="en-US" dirty="0" smtClean="0"/>
              <a:t>Can be young, old or in-between</a:t>
            </a:r>
          </a:p>
          <a:p>
            <a:r>
              <a:rPr lang="en-US" dirty="0" smtClean="0"/>
              <a:t>Single or partnered</a:t>
            </a:r>
          </a:p>
          <a:p>
            <a:r>
              <a:rPr lang="en-US" dirty="0" smtClean="0"/>
              <a:t>Families of all sizes</a:t>
            </a:r>
          </a:p>
          <a:p>
            <a:r>
              <a:rPr lang="en-US" dirty="0" smtClean="0"/>
              <a:t>Illiterate or grad degrees</a:t>
            </a:r>
          </a:p>
          <a:p>
            <a:r>
              <a:rPr lang="en-US" dirty="0" smtClean="0"/>
              <a:t>Gun-loving right-wing</a:t>
            </a:r>
          </a:p>
          <a:p>
            <a:r>
              <a:rPr lang="en-US" dirty="0" smtClean="0"/>
              <a:t>Tree-hugging lefties</a:t>
            </a:r>
            <a:endParaRPr lang="en-US" dirty="0"/>
          </a:p>
        </p:txBody>
      </p:sp>
      <p:pic>
        <p:nvPicPr>
          <p:cNvPr id="1026" name="Picture 2" descr="C:\Users\akelman\AppData\Local\Microsoft\Windows\INetCache\IE\IRQCMX3L\050529389-2_cent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76600"/>
            <a:ext cx="35814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812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They Want?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some do want to save the planet(and the penguins and polar bears), ALL want to save money on their heating and electrical costs. </a:t>
            </a:r>
          </a:p>
          <a:p>
            <a:r>
              <a:rPr lang="en-US" dirty="0" smtClean="0"/>
              <a:t>Saving money seems to be a unifying factor.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C:\Users\akelman\AppData\Local\Microsoft\Windows\INetCache\IE\IRQCMX3L\money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786" y="4343400"/>
            <a:ext cx="2183613" cy="252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867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Electrical Efficiency and Conservation</a:t>
            </a:r>
            <a:endParaRPr lang="en-US" dirty="0"/>
          </a:p>
        </p:txBody>
      </p:sp>
      <p:pic>
        <p:nvPicPr>
          <p:cNvPr id="1026" name="Picture 2" descr="C:\Users\akelman\AppData\Local\Microsoft\Windows\INetCache\IE\ZM7OVNLG\browse1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2895600"/>
            <a:ext cx="447869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2209800"/>
            <a:ext cx="7816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Why is my electric company doing this to me?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84456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Users</a:t>
            </a:r>
            <a:endParaRPr lang="en-US" dirty="0"/>
          </a:p>
        </p:txBody>
      </p:sp>
      <p:pic>
        <p:nvPicPr>
          <p:cNvPr id="1026" name="Picture 2" descr="C:\Users\akelman\AppData\Local\Microsoft\Windows\INetCache\IE\ZM7OVNLG\images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18430"/>
            <a:ext cx="3733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2133600"/>
            <a:ext cx="46760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Some clients are referred to us by</a:t>
            </a:r>
          </a:p>
          <a:p>
            <a:r>
              <a:rPr lang="en-US" sz="2400" dirty="0" smtClean="0"/>
              <a:t>Efficiency Vermont due to their high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mount of electrical consumption, </a:t>
            </a:r>
          </a:p>
          <a:p>
            <a:r>
              <a:rPr lang="en-US" sz="2400" dirty="0" smtClean="0"/>
              <a:t>generally over 10,000 kwh/year.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2281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use 400% more electricity than your neighbors! </a:t>
            </a:r>
            <a:endParaRPr lang="en-US" dirty="0"/>
          </a:p>
        </p:txBody>
      </p:sp>
      <p:pic>
        <p:nvPicPr>
          <p:cNvPr id="2050" name="Picture 2" descr="C:\Users\akelman\AppData\Local\Microsoft\Windows\INetCache\IE\6Y629PRS\1286598961_4c90481117_z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2514600"/>
            <a:ext cx="4023359" cy="362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892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Their Use So High?</a:t>
            </a:r>
            <a:endParaRPr lang="en-US" dirty="0"/>
          </a:p>
        </p:txBody>
      </p:sp>
      <p:pic>
        <p:nvPicPr>
          <p:cNvPr id="2050" name="Picture 2" descr="C:\Users\akelman\AppData\Local\Microsoft\Windows\INetCache\IE\0J0ZNGSL\fragezeichen2-382x2871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14600"/>
            <a:ext cx="1981200" cy="296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2438400"/>
            <a:ext cx="54395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While some clients have a good</a:t>
            </a:r>
          </a:p>
          <a:p>
            <a:r>
              <a:rPr lang="en-US" sz="3200" dirty="0" smtClean="0"/>
              <a:t>idea, others are totally puzzled.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65777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Horses Before Zebras…..</a:t>
            </a:r>
            <a:endParaRPr lang="en-US" dirty="0"/>
          </a:p>
        </p:txBody>
      </p:sp>
      <p:pic>
        <p:nvPicPr>
          <p:cNvPr id="1026" name="Picture 2" descr="C:\Users\akelman\AppData\Local\Microsoft\Windows\INetCache\IE\0J0ZNGSL\Mare_and_foal_(Kvetina-Marie)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67000"/>
            <a:ext cx="544071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812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Find?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 varies. Can be:</a:t>
            </a:r>
          </a:p>
          <a:p>
            <a:r>
              <a:rPr lang="en-US" dirty="0" smtClean="0"/>
              <a:t>Old appliances</a:t>
            </a:r>
          </a:p>
          <a:p>
            <a:r>
              <a:rPr lang="en-US" dirty="0" smtClean="0"/>
              <a:t>Poor condition appliances</a:t>
            </a:r>
          </a:p>
          <a:p>
            <a:r>
              <a:rPr lang="en-US" dirty="0" smtClean="0"/>
              <a:t>Electric heat</a:t>
            </a:r>
          </a:p>
          <a:p>
            <a:r>
              <a:rPr lang="en-US" dirty="0" smtClean="0"/>
              <a:t>High demand on EWH</a:t>
            </a:r>
          </a:p>
          <a:p>
            <a:r>
              <a:rPr lang="en-US" dirty="0" smtClean="0"/>
              <a:t>Houses full of incandescent bulbs</a:t>
            </a:r>
          </a:p>
          <a:p>
            <a:r>
              <a:rPr lang="en-US" dirty="0" smtClean="0"/>
              <a:t>High AC use</a:t>
            </a:r>
          </a:p>
          <a:p>
            <a:r>
              <a:rPr lang="en-US" dirty="0" smtClean="0"/>
              <a:t>And of course, behavior………..</a:t>
            </a:r>
            <a:endParaRPr lang="en-US" dirty="0"/>
          </a:p>
        </p:txBody>
      </p:sp>
      <p:pic>
        <p:nvPicPr>
          <p:cNvPr id="3074" name="Picture 2" descr="C:\Users\akelman\AppData\Local\Microsoft\Windows\INetCache\IE\6Y629PRS\3776949993_30deddec8c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276600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063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kilowatt hour anyway?</a:t>
            </a:r>
            <a:endParaRPr lang="en-US" dirty="0"/>
          </a:p>
        </p:txBody>
      </p:sp>
      <p:pic>
        <p:nvPicPr>
          <p:cNvPr id="2050" name="Picture 2" descr="C:\Users\akelman\AppData\Local\Microsoft\Windows\INetCache\IE\0J0ZNGSL\faccia-stupita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344" y="1600200"/>
            <a:ext cx="340331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283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versus Software</a:t>
            </a:r>
            <a:endParaRPr lang="en-US" dirty="0"/>
          </a:p>
        </p:txBody>
      </p:sp>
      <p:pic>
        <p:nvPicPr>
          <p:cNvPr id="1026" name="Picture 2" descr="C:\Users\akelman\AppData\Local\Microsoft\Windows\INetCache\IE\6Y629PRS\Old_Sisil_Refrigerator_(One_of_the_Models_Released_Under_the_Original_Sisil_Brand_1963-1994)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2997200" cy="420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kelman\AppData\Local\Microsoft\Windows\INetCache\IE\IRQCMX3L\turn_off_light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76400"/>
            <a:ext cx="4419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49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one-on-one visits to connect with low-income households and achieve both thermal and electrical energy savings.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akelman\AppData\Local\Microsoft\Windows\INetCache\IE\6Y629PRS\idosos_felize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76600"/>
            <a:ext cx="3810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988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is Easy!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Replacing old inefficient appliances and light bulbs, eliminating electric resistance heating and other measures is the “easy stuff” for us to do. </a:t>
            </a:r>
          </a:p>
        </p:txBody>
      </p:sp>
      <p:pic>
        <p:nvPicPr>
          <p:cNvPr id="1026" name="Picture 2" descr="C:\Users\akelman\AppData\Local\Microsoft\Windows\INetCache\IE\0J0ZNGSL\An%20LED%20Light%20Bulb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3810000"/>
            <a:ext cx="21907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554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Measures</a:t>
            </a:r>
            <a:endParaRPr lang="en-US" dirty="0"/>
          </a:p>
        </p:txBody>
      </p:sp>
      <p:pic>
        <p:nvPicPr>
          <p:cNvPr id="4098" name="Picture 2" descr="C:\Users\akelman\AppData\Local\Microsoft\Windows\INetCache\IE\IRQCMX3L\220px-Outunit_of_heat_pump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95600"/>
            <a:ext cx="2794000" cy="3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2514600"/>
            <a:ext cx="455163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With EVT funding we can </a:t>
            </a:r>
          </a:p>
          <a:p>
            <a:r>
              <a:rPr lang="en-US" sz="3200" dirty="0" smtClean="0"/>
              <a:t>replace appliances, bulbs,</a:t>
            </a:r>
          </a:p>
          <a:p>
            <a:r>
              <a:rPr lang="en-US" sz="3200" dirty="0" smtClean="0"/>
              <a:t>install HPWH, ASHP, do</a:t>
            </a:r>
          </a:p>
          <a:p>
            <a:r>
              <a:rPr lang="en-US" sz="3200" dirty="0" smtClean="0"/>
              <a:t>custom measures, etc.</a:t>
            </a:r>
          </a:p>
          <a:p>
            <a:r>
              <a:rPr lang="en-US" sz="3200" dirty="0" smtClean="0"/>
              <a:t>as needed.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20107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Hard Part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Changing Behaviors Around Energy Use</a:t>
            </a:r>
            <a:endParaRPr lang="en-US" dirty="0"/>
          </a:p>
        </p:txBody>
      </p:sp>
      <p:pic>
        <p:nvPicPr>
          <p:cNvPr id="2052" name="Picture 4" descr="C:\Users\akelman\AppData\Local\Microsoft\Windows\INetCache\IE\IRQCMX3L\argument-clipar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67000"/>
            <a:ext cx="3759961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20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It Off!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752600"/>
            <a:ext cx="4267200" cy="3886200"/>
          </a:xfrm>
        </p:spPr>
      </p:pic>
    </p:spTree>
    <p:extLst>
      <p:ext uri="{BB962C8B-B14F-4D97-AF65-F5344CB8AC3E}">
        <p14:creationId xmlns:p14="http://schemas.microsoft.com/office/powerpoint/2010/main" val="1362601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Whole New Way to Think About Their Electric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one fan is good, ten isn’t better……….</a:t>
            </a:r>
          </a:p>
        </p:txBody>
      </p:sp>
      <p:pic>
        <p:nvPicPr>
          <p:cNvPr id="3074" name="Picture 2" descr="C:\Users\akelman\AppData\Local\Microsoft\Windows\INetCache\IE\0J0ZNGSL\lots-o-fan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43200"/>
            <a:ext cx="5309411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457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Get </a:t>
            </a:r>
            <a:r>
              <a:rPr lang="en-US" dirty="0"/>
              <a:t>a </a:t>
            </a:r>
            <a:r>
              <a:rPr lang="en-US" dirty="0" smtClean="0"/>
              <a:t>Radio </a:t>
            </a:r>
            <a:r>
              <a:rPr lang="en-US" dirty="0"/>
              <a:t>for </a:t>
            </a:r>
            <a:r>
              <a:rPr lang="en-US" dirty="0" smtClean="0"/>
              <a:t>Company </a:t>
            </a:r>
            <a:r>
              <a:rPr lang="en-US" dirty="0"/>
              <a:t>and </a:t>
            </a:r>
            <a:r>
              <a:rPr lang="en-US" dirty="0" smtClean="0"/>
              <a:t>Turn Off </a:t>
            </a:r>
            <a:r>
              <a:rPr lang="en-US" dirty="0"/>
              <a:t>the TV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akelman\AppData\Local\Microsoft\Windows\INetCache\IE\ZM7OVNLG\Radio-icon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098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885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Who </a:t>
            </a:r>
            <a:r>
              <a:rPr lang="en-US" dirty="0"/>
              <a:t>uses hot water to wash clothes anymore??</a:t>
            </a:r>
            <a:br>
              <a:rPr lang="en-US" dirty="0"/>
            </a:br>
            <a:endParaRPr lang="en-US" dirty="0"/>
          </a:p>
        </p:txBody>
      </p:sp>
      <p:pic>
        <p:nvPicPr>
          <p:cNvPr id="5122" name="Picture 2" descr="C:\Users\akelman\AppData\Local\Microsoft\Windows\INetCache\IE\IRQCMX3L\Fagor_washing_machine_front_FF6314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327" y="2133600"/>
            <a:ext cx="3463345" cy="399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326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Shorter Showers</a:t>
            </a:r>
            <a:endParaRPr lang="en-US" dirty="0"/>
          </a:p>
        </p:txBody>
      </p:sp>
      <p:pic>
        <p:nvPicPr>
          <p:cNvPr id="7170" name="Picture 2" descr="C:\Users\akelman\AppData\Local\Microsoft\Windows\INetCache\IE\ZM7OVNLG\mann-0063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38400"/>
            <a:ext cx="3156931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347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Those Lizard Tank Heaters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 descr="C:\Users\akelman\AppData\Local\Microsoft\Windows\INetCache\IE\IRQCMX3L\5261528_29610d8413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4632960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694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Breeds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Seeing the savings add up motivates clients to take additional steps. </a:t>
            </a:r>
            <a:endParaRPr lang="en-US" dirty="0"/>
          </a:p>
        </p:txBody>
      </p:sp>
      <p:pic>
        <p:nvPicPr>
          <p:cNvPr id="1026" name="Picture 2" descr="C:\Users\akelman\AppData\Local\Microsoft\Windows\INetCache\IE\6Y629PRS\6793826885_d3b6befb99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43200"/>
            <a:ext cx="60960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314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all began when…….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started with a DOE SERC grant in 2011</a:t>
            </a:r>
          </a:p>
          <a:p>
            <a:r>
              <a:rPr lang="en-US" dirty="0" smtClean="0"/>
              <a:t>To provide “efficiency coaching” based on CBSM</a:t>
            </a:r>
          </a:p>
          <a:p>
            <a:r>
              <a:rPr lang="en-US" dirty="0" smtClean="0"/>
              <a:t>A curriculum was developed</a:t>
            </a:r>
          </a:p>
          <a:p>
            <a:pPr marL="0" indent="0">
              <a:buNone/>
            </a:pPr>
            <a:r>
              <a:rPr lang="en-US" dirty="0" smtClean="0"/>
              <a:t>    based on the results of    </a:t>
            </a:r>
          </a:p>
          <a:p>
            <a:pPr marL="0" indent="0">
              <a:buNone/>
            </a:pPr>
            <a:r>
              <a:rPr lang="en-US" dirty="0" smtClean="0"/>
              <a:t>    client knowledge surveys</a:t>
            </a:r>
          </a:p>
        </p:txBody>
      </p:sp>
      <p:pic>
        <p:nvPicPr>
          <p:cNvPr id="2050" name="Picture 2" descr="C:\Users\akelman\AppData\Local\Microsoft\Windows\INetCache\IE\ZM7OVNLG\gi01a20140912200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81399"/>
            <a:ext cx="3913410" cy="324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416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five WAPS in Vermont participated in this project</a:t>
            </a:r>
          </a:p>
          <a:p>
            <a:r>
              <a:rPr lang="en-US" dirty="0" smtClean="0"/>
              <a:t>By the end of the grant in June 2012, over 1,000 “contacts” with clients had been made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C:\Users\akelman\AppData\Local\Microsoft\Windows\INetCache\IE\0J0ZNGSL\2424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0"/>
            <a:ext cx="43180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244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Did………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Areas initially covered included</a:t>
            </a:r>
            <a:r>
              <a:rPr lang="en-US" dirty="0" smtClean="0"/>
              <a:t>:</a:t>
            </a:r>
          </a:p>
          <a:p>
            <a:r>
              <a:rPr lang="en-US" dirty="0" smtClean="0"/>
              <a:t>T-stat setbacks</a:t>
            </a:r>
          </a:p>
          <a:p>
            <a:r>
              <a:rPr lang="en-US" dirty="0" smtClean="0"/>
              <a:t>Furnace/boiler care and operation</a:t>
            </a:r>
          </a:p>
          <a:p>
            <a:r>
              <a:rPr lang="en-US" dirty="0" smtClean="0"/>
              <a:t>Moisture/humidity control</a:t>
            </a:r>
          </a:p>
          <a:p>
            <a:r>
              <a:rPr lang="en-US" dirty="0" smtClean="0"/>
              <a:t>CO/Smoke detectors</a:t>
            </a:r>
          </a:p>
          <a:p>
            <a:r>
              <a:rPr lang="en-US" dirty="0" smtClean="0"/>
              <a:t>General energy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577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it’s reincarnation……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Efficiency coaching and coaches are required for all VT WAPS</a:t>
            </a:r>
          </a:p>
          <a:p>
            <a:r>
              <a:rPr lang="en-US" dirty="0" smtClean="0"/>
              <a:t>The coaching visit is the first one of the WX process; precedes energy audit</a:t>
            </a:r>
          </a:p>
          <a:p>
            <a:r>
              <a:rPr lang="en-US" dirty="0" smtClean="0"/>
              <a:t>Includes install of materials such as CO/Smokes, t-stats, H-gauges, etc.</a:t>
            </a:r>
          </a:p>
          <a:p>
            <a:r>
              <a:rPr lang="en-US" dirty="0" smtClean="0"/>
              <a:t>Look for issues such as vermiculite, K&amp;T, leaks</a:t>
            </a:r>
          </a:p>
          <a:p>
            <a:r>
              <a:rPr lang="en-US" dirty="0" smtClean="0"/>
              <a:t>Electrical efficiency measures a big part now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505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CBSM still used but so are other approaches such as Motivational Interviewing</a:t>
            </a:r>
          </a:p>
          <a:p>
            <a:r>
              <a:rPr lang="en-US" dirty="0" smtClean="0"/>
              <a:t>Visits can last for up to 4 hours</a:t>
            </a:r>
          </a:p>
          <a:p>
            <a:r>
              <a:rPr lang="en-US" dirty="0" smtClean="0"/>
              <a:t>Some clients not WX but have high electric use and referred to us( &gt; 10,000 kwh/</a:t>
            </a:r>
            <a:r>
              <a:rPr lang="en-US" dirty="0" err="1" smtClean="0"/>
              <a:t>yr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500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Not Just Send Them Info or an Insert in a Bill?</a:t>
            </a:r>
            <a:endParaRPr lang="en-US" dirty="0"/>
          </a:p>
        </p:txBody>
      </p:sp>
      <p:pic>
        <p:nvPicPr>
          <p:cNvPr id="1026" name="Picture 2" descr="C:\Users\akelman\AppData\Local\Microsoft\Windows\INetCache\IE\6Y629PRS\5782-Stressed-Business-Woman-Carrying-And-Dropping-Documents-Clipart-Illustration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05200"/>
            <a:ext cx="3074922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2514600"/>
            <a:ext cx="83613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Mostly because it just doesn’t work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78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CBSM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Community Based Social Marketing strategies used:</a:t>
            </a:r>
          </a:p>
          <a:p>
            <a:r>
              <a:rPr lang="en-US" dirty="0" smtClean="0"/>
              <a:t>Social Norms</a:t>
            </a:r>
          </a:p>
          <a:p>
            <a:r>
              <a:rPr lang="en-US" dirty="0" smtClean="0"/>
              <a:t>Prompts</a:t>
            </a:r>
          </a:p>
          <a:p>
            <a:r>
              <a:rPr lang="en-US" dirty="0" smtClean="0"/>
              <a:t>Communication</a:t>
            </a:r>
          </a:p>
          <a:p>
            <a:r>
              <a:rPr lang="en-US" dirty="0" smtClean="0"/>
              <a:t>Incentives</a:t>
            </a:r>
          </a:p>
          <a:p>
            <a:r>
              <a:rPr lang="en-US" dirty="0" smtClean="0"/>
              <a:t>Convenience</a:t>
            </a:r>
            <a:endParaRPr lang="en-US" dirty="0"/>
          </a:p>
        </p:txBody>
      </p:sp>
      <p:pic>
        <p:nvPicPr>
          <p:cNvPr id="2050" name="Picture 2" descr="C:\Users\akelman\AppData\Local\Microsoft\Windows\INetCache\IE\IRQCMX3L\conversati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43200"/>
            <a:ext cx="3303273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321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566</Words>
  <Application>Microsoft Office PowerPoint</Application>
  <PresentationFormat>On-screen Show (4:3)</PresentationFormat>
  <Paragraphs>100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 The Use of In-Home Visits by Energy Efficiency Coaches to Help Low-Income People Reduce Electric Consumption</vt:lpstr>
      <vt:lpstr>What Do We Do?</vt:lpstr>
      <vt:lpstr>It all began when…….</vt:lpstr>
      <vt:lpstr>PowerPoint Presentation</vt:lpstr>
      <vt:lpstr>What We Did………</vt:lpstr>
      <vt:lpstr>In it’s reincarnation……</vt:lpstr>
      <vt:lpstr>What Do We Do?</vt:lpstr>
      <vt:lpstr>Why Not Just Send Them Info or an Insert in a Bill?</vt:lpstr>
      <vt:lpstr>Using CBSM</vt:lpstr>
      <vt:lpstr>Who Are Low-Income People?</vt:lpstr>
      <vt:lpstr>What Do They Want?</vt:lpstr>
      <vt:lpstr>Electrical Efficiency and Conservation</vt:lpstr>
      <vt:lpstr>High Users</vt:lpstr>
      <vt:lpstr>You use 400% more electricity than your neighbors! </vt:lpstr>
      <vt:lpstr>Why Is Their Use So High?</vt:lpstr>
      <vt:lpstr>Horses Before Zebras…..</vt:lpstr>
      <vt:lpstr>What Do We Find?</vt:lpstr>
      <vt:lpstr>What’s a kilowatt hour anyway?</vt:lpstr>
      <vt:lpstr>Hardware versus Software</vt:lpstr>
      <vt:lpstr>Hardware is Easy!</vt:lpstr>
      <vt:lpstr>Electrical Measures</vt:lpstr>
      <vt:lpstr>The Hard Part</vt:lpstr>
      <vt:lpstr>Turn It Off!</vt:lpstr>
      <vt:lpstr>A Whole New Way to Think About Their Electric Use</vt:lpstr>
      <vt:lpstr>  Get a Radio for Company and Turn Off the TV </vt:lpstr>
      <vt:lpstr> Who uses hot water to wash clothes anymore?? </vt:lpstr>
      <vt:lpstr>Take Shorter Showers</vt:lpstr>
      <vt:lpstr>And Those Lizard Tank Heaters</vt:lpstr>
      <vt:lpstr>Success Breeds Success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Anita Kelman</dc:creator>
  <cp:lastModifiedBy>Anita Kelman</cp:lastModifiedBy>
  <cp:revision>18</cp:revision>
  <dcterms:created xsi:type="dcterms:W3CDTF">2016-10-06T12:40:10Z</dcterms:created>
  <dcterms:modified xsi:type="dcterms:W3CDTF">2016-10-13T16:57:03Z</dcterms:modified>
</cp:coreProperties>
</file>