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3" r:id="rId5"/>
    <p:sldId id="278" r:id="rId6"/>
    <p:sldId id="257" r:id="rId7"/>
    <p:sldId id="258" r:id="rId8"/>
    <p:sldId id="281" r:id="rId9"/>
    <p:sldId id="280" r:id="rId10"/>
    <p:sldId id="283" r:id="rId11"/>
    <p:sldId id="286" r:id="rId12"/>
    <p:sldId id="288" r:id="rId13"/>
    <p:sldId id="284" r:id="rId14"/>
    <p:sldId id="285" r:id="rId15"/>
    <p:sldId id="28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3" autoAdjust="0"/>
  </p:normalViewPr>
  <p:slideViewPr>
    <p:cSldViewPr>
      <p:cViewPr varScale="1">
        <p:scale>
          <a:sx n="68" d="100"/>
          <a:sy n="68" d="100"/>
        </p:scale>
        <p:origin x="20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FBD30-1580-477E-A7A6-AD4098D4D08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A96F-5909-4A54-A334-F12FD0BAB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058E-7946-4EB8-ADB2-CDA1B4CD205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Offers enhanced rebates on equipment and free lighting and water conservation devices</a:t>
            </a:r>
            <a:r>
              <a:rPr lang="en-US" baseline="0" dirty="0" smtClean="0"/>
              <a:t> like low flow shower heads and faucet aerators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A96F-5909-4A54-A334-F12FD0BAB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220200" cy="739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219199"/>
            <a:ext cx="5562600" cy="2076451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3505200"/>
            <a:ext cx="4343400" cy="99060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Presenter:</a:t>
            </a:r>
          </a:p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25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7DC64E"/>
                </a:solidFill>
              </a:rPr>
              <a:t>February 3, 2016</a:t>
            </a:r>
            <a:endParaRPr lang="en-US" dirty="0">
              <a:solidFill>
                <a:srgbClr val="7DC64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29000" y="990600"/>
            <a:ext cx="5791200" cy="7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9" y="458076"/>
            <a:ext cx="2372762" cy="10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66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00600" y="1447800"/>
            <a:ext cx="35052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2000" y="1447800"/>
            <a:ext cx="38100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48578"/>
            <a:ext cx="1295400" cy="55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5" y="5903547"/>
            <a:ext cx="5766416" cy="838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57200"/>
            <a:ext cx="6477000" cy="449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latin typeface="+mj-lt"/>
              </a:defRPr>
            </a:lvl1pPr>
            <a:lvl2pPr marL="457200" indent="0">
              <a:buFontTx/>
              <a:buNone/>
              <a:defRPr sz="4000">
                <a:latin typeface="+mj-lt"/>
              </a:defRPr>
            </a:lvl2pPr>
            <a:lvl3pPr marL="914400" indent="0">
              <a:buFontTx/>
              <a:buNone/>
              <a:defRPr sz="4000">
                <a:latin typeface="+mj-lt"/>
              </a:defRPr>
            </a:lvl3pPr>
            <a:lvl4pPr marL="1371600" indent="0">
              <a:buFontTx/>
              <a:buNone/>
              <a:defRPr sz="4000">
                <a:latin typeface="+mj-lt"/>
              </a:defRPr>
            </a:lvl4pPr>
            <a:lvl5pPr marL="1828800" indent="0">
              <a:buFontTx/>
              <a:buNone/>
              <a:defRPr sz="4000">
                <a:latin typeface="+mj-lt"/>
              </a:defRPr>
            </a:lvl5pPr>
          </a:lstStyle>
          <a:p>
            <a:r>
              <a:rPr lang="en-US" sz="5400" dirty="0" smtClean="0">
                <a:solidFill>
                  <a:schemeClr val="bg1"/>
                </a:solidFill>
              </a:rPr>
              <a:t>This transitional slide</a:t>
            </a:r>
            <a:r>
              <a:rPr lang="en-US" sz="5400" baseline="0" dirty="0" smtClean="0">
                <a:solidFill>
                  <a:schemeClr val="bg1"/>
                </a:solidFill>
              </a:rPr>
              <a:t> allows you to make a point or change topic ideas.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id Blue Numbe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48578"/>
            <a:ext cx="1295400" cy="55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5" y="5903547"/>
            <a:ext cx="5766416" cy="838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533400"/>
            <a:ext cx="7010400" cy="4648200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28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48578"/>
            <a:ext cx="1295400" cy="55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5" y="5903547"/>
            <a:ext cx="5766416" cy="838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57200"/>
            <a:ext cx="6477000" cy="449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latin typeface="+mj-lt"/>
              </a:defRPr>
            </a:lvl1pPr>
            <a:lvl2pPr marL="457200" indent="0">
              <a:buFontTx/>
              <a:buNone/>
              <a:defRPr sz="4000">
                <a:latin typeface="+mj-lt"/>
              </a:defRPr>
            </a:lvl2pPr>
            <a:lvl3pPr marL="914400" indent="0">
              <a:buFontTx/>
              <a:buNone/>
              <a:defRPr sz="4000">
                <a:latin typeface="+mj-lt"/>
              </a:defRPr>
            </a:lvl3pPr>
            <a:lvl4pPr marL="1371600" indent="0">
              <a:buFontTx/>
              <a:buNone/>
              <a:defRPr sz="4000">
                <a:latin typeface="+mj-lt"/>
              </a:defRPr>
            </a:lvl4pPr>
            <a:lvl5pPr marL="1828800" indent="0">
              <a:buFontTx/>
              <a:buNone/>
              <a:defRPr sz="4000">
                <a:latin typeface="+mj-lt"/>
              </a:defRPr>
            </a:lvl5pPr>
          </a:lstStyle>
          <a:p>
            <a:r>
              <a:rPr lang="en-US" sz="5400" dirty="0" smtClean="0">
                <a:solidFill>
                  <a:schemeClr val="bg1"/>
                </a:solidFill>
              </a:rPr>
              <a:t>This transitional slide</a:t>
            </a:r>
            <a:r>
              <a:rPr lang="en-US" sz="5400" baseline="0" dirty="0" smtClean="0">
                <a:solidFill>
                  <a:schemeClr val="bg1"/>
                </a:solidFill>
              </a:rPr>
              <a:t> allows you to make a point or change topic ideas.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7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C4E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7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C4E5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418883" cy="63688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9494" y="6781800"/>
            <a:ext cx="2991293" cy="118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D5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71799" y="6781800"/>
            <a:ext cx="3200401" cy="118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72200" y="6781800"/>
            <a:ext cx="2971800" cy="1188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ashe@vei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iciencyvermont.com/rebates/list?cat=&amp;type=Residenti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CAPI 2016 Fall Summit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2600" dirty="0" smtClean="0"/>
              <a:t>Bridget Ashe</a:t>
            </a:r>
          </a:p>
          <a:p>
            <a:r>
              <a:rPr lang="en-US" sz="2600" dirty="0" smtClean="0"/>
              <a:t>Manager, Customer Support</a:t>
            </a:r>
          </a:p>
          <a:p>
            <a:r>
              <a:rPr lang="en-US" sz="2600" dirty="0" smtClean="0"/>
              <a:t>Efficiency Vermont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DC64E"/>
                </a:solidFill>
              </a:rPr>
              <a:t>October /2016</a:t>
            </a:r>
            <a:endParaRPr lang="en-US" dirty="0">
              <a:solidFill>
                <a:srgbClr val="7DC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 and Walk-Throughs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Energy </a:t>
            </a:r>
            <a:r>
              <a:rPr lang="en-US" dirty="0" smtClean="0"/>
              <a:t>Visits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Partner Referrals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3962400"/>
            <a:ext cx="30670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37052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Saver Loan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Efficiency Vermont Loan Program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*</a:t>
            </a:r>
            <a:r>
              <a:rPr lang="en-US" i="1" dirty="0"/>
              <a:t>In </a:t>
            </a:r>
            <a:r>
              <a:rPr lang="en-US" i="1" dirty="0" smtClean="0"/>
              <a:t>Progress</a:t>
            </a:r>
            <a:r>
              <a:rPr lang="en-US" i="1" dirty="0"/>
              <a:t>*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3609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Consultation 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Custom Rebate Offers</a:t>
            </a:r>
          </a:p>
          <a:p>
            <a:r>
              <a:rPr lang="en-US" dirty="0"/>
              <a:t>Standard Rebate Offers</a:t>
            </a:r>
          </a:p>
          <a:p>
            <a:r>
              <a:rPr lang="en-US" dirty="0" smtClean="0"/>
              <a:t>Financing</a:t>
            </a:r>
          </a:p>
          <a:p>
            <a:r>
              <a:rPr lang="en-US" dirty="0" smtClean="0"/>
              <a:t>1:1 Account Management Support</a:t>
            </a:r>
          </a:p>
          <a:p>
            <a:r>
              <a:rPr lang="en-US" dirty="0" smtClean="0"/>
              <a:t>Referrals</a:t>
            </a:r>
          </a:p>
        </p:txBody>
      </p:sp>
    </p:spTree>
    <p:extLst>
      <p:ext uri="{BB962C8B-B14F-4D97-AF65-F5344CB8AC3E}">
        <p14:creationId xmlns:p14="http://schemas.microsoft.com/office/powerpoint/2010/main" val="38109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447800"/>
            <a:ext cx="685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</a:p>
          <a:p>
            <a:pPr algn="ctr"/>
            <a:endParaRPr lang="en-US" sz="6000" dirty="0"/>
          </a:p>
          <a:p>
            <a:pPr algn="ctr"/>
            <a:r>
              <a:rPr lang="en-US" sz="2800" dirty="0" smtClean="0"/>
              <a:t>Bridget Ashe</a:t>
            </a:r>
          </a:p>
          <a:p>
            <a:pPr algn="ctr"/>
            <a:r>
              <a:rPr lang="en-US" sz="2800" dirty="0" smtClean="0"/>
              <a:t>(802) 540-7652</a:t>
            </a:r>
          </a:p>
          <a:p>
            <a:pPr algn="ctr"/>
            <a:r>
              <a:rPr lang="en-US" sz="2800" dirty="0" smtClean="0">
                <a:hlinkClick r:id="rId2"/>
              </a:rPr>
              <a:t>bashe@veic.org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80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417639"/>
            <a:ext cx="6858000" cy="4525962"/>
          </a:xfrm>
        </p:spPr>
        <p:txBody>
          <a:bodyPr/>
          <a:lstStyle/>
          <a:p>
            <a:r>
              <a:rPr lang="en-US" dirty="0" smtClean="0"/>
              <a:t>Brief Intro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Overview of Offers and Services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Residential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Commercial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Solutions for High Use Customers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AutoShape 2" descr="Image result for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age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93" y="3886200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Founded in 2000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Statewide energy efficiency utility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Administered by VEIC, under appointment of Public Service Board</a:t>
            </a:r>
          </a:p>
        </p:txBody>
      </p:sp>
      <p:pic>
        <p:nvPicPr>
          <p:cNvPr id="1026" name="Picture 2" descr="Q:\Marketing\EVT\EVT Wide Initiatives\Website\2014 Projects\WebsiteRedesign-1774\5-Design-1782\FINAL WEB FILES\Services\3_Final to Orchard\Education and Awareness\Events\vermont-home-garden-ev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16737"/>
          <a:stretch/>
        </p:blipFill>
        <p:spPr bwMode="auto">
          <a:xfrm>
            <a:off x="4695825" y="1295400"/>
            <a:ext cx="2057400" cy="2057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:\Marketing\EVT\EVT Wide Initiatives\Website\2014 Projects\WebsiteRedesign-1774\5-Design-1782\FINAL WEB FILES\Services\3_Final to Orchard\Energy Assessments\Home Energy Assessments\phone-consulta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-463" r="27604" b="463"/>
          <a:stretch/>
        </p:blipFill>
        <p:spPr bwMode="auto">
          <a:xfrm>
            <a:off x="6905625" y="1295400"/>
            <a:ext cx="2057400" cy="2057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Marketing\EVT\EVT Wide Initiatives\Website\2014 Projects\WebsiteRedesign-1774\5-Design-1782\FINAL WEB FILES\Services\3_Final to Orchard\Education and Awareness\Primary\consumer-educati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2" t="-477" b="-1"/>
          <a:stretch/>
        </p:blipFill>
        <p:spPr bwMode="auto">
          <a:xfrm>
            <a:off x="6934200" y="3505200"/>
            <a:ext cx="2057400" cy="2057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Q:\Marketing\EVT\EVT Wide Initiatives\Website\2014 Projects\WebsiteRedesign-1774\5-Design-1782\Image Management\Women photos\Cathy_Reynolds_AM_icerink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7981" b="10361"/>
          <a:stretch/>
        </p:blipFill>
        <p:spPr bwMode="auto">
          <a:xfrm>
            <a:off x="4695825" y="3531870"/>
            <a:ext cx="2057400" cy="2057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3971923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Provide sustainable energy </a:t>
            </a:r>
            <a:r>
              <a:rPr lang="en-US" sz="2400" dirty="0" smtClean="0"/>
              <a:t>solutions</a:t>
            </a:r>
          </a:p>
          <a:p>
            <a:pPr lvl="1"/>
            <a:r>
              <a:rPr lang="en-US" sz="2000" dirty="0" smtClean="0"/>
              <a:t>Education</a:t>
            </a:r>
          </a:p>
          <a:p>
            <a:pPr lvl="1"/>
            <a:r>
              <a:rPr lang="en-US" sz="2000" dirty="0" smtClean="0"/>
              <a:t>Technical Assistance </a:t>
            </a:r>
          </a:p>
          <a:p>
            <a:pPr lvl="1"/>
            <a:r>
              <a:rPr lang="en-US" sz="2000" dirty="0" smtClean="0"/>
              <a:t>Rebates</a:t>
            </a:r>
            <a:r>
              <a:rPr lang="en-US" sz="2000" dirty="0"/>
              <a:t> </a:t>
            </a:r>
            <a:r>
              <a:rPr lang="en-US" sz="2000" dirty="0" smtClean="0"/>
              <a:t>&amp; Incentives</a:t>
            </a:r>
          </a:p>
          <a:p>
            <a:pPr lvl="1"/>
            <a:r>
              <a:rPr lang="en-US" sz="2000" dirty="0" smtClean="0"/>
              <a:t>Financing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Serve all Vermonters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Manage statewide contractor network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Q:\Marketing\EVT\EVT Admin\Brand\2015 Projects\Brand Refresh - 2755\Brand Standards - Visual - 3305\Working Files\images\20150414-EFFICIENCY-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29651" b="17130"/>
          <a:stretch/>
        </p:blipFill>
        <p:spPr bwMode="auto">
          <a:xfrm>
            <a:off x="4648200" y="1310640"/>
            <a:ext cx="2047875" cy="20367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Marketing\EVT\EVT Admin\Brand\2015 Projects\Brand Refresh - 2755\Brand Standards - Visual - 3305\Working Files\images\DSC_0385_1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3591" r="19791" b="7686"/>
          <a:stretch/>
        </p:blipFill>
        <p:spPr bwMode="auto">
          <a:xfrm>
            <a:off x="6911340" y="3517684"/>
            <a:ext cx="2066925" cy="20159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Marketing\EVT\EVT Admin\Brand\2015 Projects\Brand Refresh - 2755\Brand Standards - Visual - 3305\Working Files\images\NZE_2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r="23292" b="4396"/>
          <a:stretch/>
        </p:blipFill>
        <p:spPr bwMode="auto">
          <a:xfrm>
            <a:off x="6911340" y="1310640"/>
            <a:ext cx="2023110" cy="20367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:\Marketing\EVT\EVT Wide Initiatives\Website\2014 Projects\WebsiteRedesign-1774\5-Design-1782\FINAL WEB FILES\Services\3_Final to Orchard\Energy Assessments\Business Energy Assessments\on-site-assess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-471" r="36900" b="471"/>
          <a:stretch/>
        </p:blipFill>
        <p:spPr bwMode="auto">
          <a:xfrm>
            <a:off x="4674870" y="3512820"/>
            <a:ext cx="2038350" cy="20208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Residential Customers</a:t>
            </a:r>
            <a:br>
              <a:rPr lang="en-US" dirty="0" smtClean="0"/>
            </a:br>
            <a:r>
              <a:rPr lang="en-US" dirty="0" smtClean="0"/>
              <a:t>with High Usage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375" y="2362200"/>
            <a:ext cx="472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Getting Started…</a:t>
            </a:r>
          </a:p>
          <a:p>
            <a:pPr algn="ctr"/>
            <a:endParaRPr lang="en-US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It begins with a conversation.</a:t>
            </a:r>
          </a:p>
          <a:p>
            <a:endParaRPr lang="en-US" sz="2800" b="1" dirty="0">
              <a:latin typeface="Arial Black" panose="020B0A04020102020204" pitchFamily="34" charset="0"/>
            </a:endParaRPr>
          </a:p>
          <a:p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 *Phone Consultation*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105400"/>
            <a:ext cx="506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888-921-5990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Recommendations, </a:t>
            </a:r>
            <a:br>
              <a:rPr lang="en-US" dirty="0" smtClean="0"/>
            </a:br>
            <a:r>
              <a:rPr lang="en-US" dirty="0" smtClean="0"/>
              <a:t>Offers and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Meter </a:t>
            </a:r>
            <a:r>
              <a:rPr lang="en-US" dirty="0" smtClean="0"/>
              <a:t>Loan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-Free Service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	-Measures usage of electrical devices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422327"/>
            <a:ext cx="1924631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Appliances</a:t>
            </a:r>
          </a:p>
          <a:p>
            <a:r>
              <a:rPr lang="en-US" dirty="0" smtClean="0"/>
              <a:t>Heating Systems</a:t>
            </a:r>
          </a:p>
          <a:p>
            <a:r>
              <a:rPr lang="en-US" dirty="0" smtClean="0"/>
              <a:t>Water Heating Systems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Electronic Devices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>
                <a:hlinkClick r:id="rId3"/>
              </a:rPr>
              <a:t>https://www.efficiencyvermont.com/rebates/list?cat=&amp;</a:t>
            </a:r>
            <a:r>
              <a:rPr lang="en-US" dirty="0" smtClean="0">
                <a:hlinkClick r:id="rId3"/>
              </a:rPr>
              <a:t>type=Residential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Eligible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High Use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WIC Refrigerator Replacement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Partner Referrals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Rental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0" y="1315769"/>
            <a:ext cx="15621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940734"/>
            <a:ext cx="4610100" cy="1143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9290"/>
              </p:ext>
            </p:extLst>
          </p:nvPr>
        </p:nvGraphicFramePr>
        <p:xfrm>
          <a:off x="990600" y="4343400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343400"/>
                        <a:ext cx="1524000" cy="1285875"/>
                      </a:xfrm>
                      <a:prstGeom prst="rect">
                        <a:avLst/>
                      </a:prstGeom>
                      <a:blipFill>
                        <a:blip r:embed="rId8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8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T Brand">
  <a:themeElements>
    <a:clrScheme name="EVT Brand">
      <a:dk1>
        <a:srgbClr val="234D5F"/>
      </a:dk1>
      <a:lt1>
        <a:srgbClr val="FFFFFF"/>
      </a:lt1>
      <a:dk2>
        <a:srgbClr val="7DC64E"/>
      </a:dk2>
      <a:lt2>
        <a:srgbClr val="EEECE1"/>
      </a:lt2>
      <a:accent1>
        <a:srgbClr val="35C4E5"/>
      </a:accent1>
      <a:accent2>
        <a:srgbClr val="4A975D"/>
      </a:accent2>
      <a:accent3>
        <a:srgbClr val="6D6F6A"/>
      </a:accent3>
      <a:accent4>
        <a:srgbClr val="D95C23"/>
      </a:accent4>
      <a:accent5>
        <a:srgbClr val="FFFFFF"/>
      </a:accent5>
      <a:accent6>
        <a:srgbClr val="FFFFFF"/>
      </a:accent6>
      <a:hlink>
        <a:srgbClr val="234D5F"/>
      </a:hlink>
      <a:folHlink>
        <a:srgbClr val="6D6F6A"/>
      </a:folHlink>
    </a:clrScheme>
    <a:fontScheme name="EVT Brand">
      <a:majorFont>
        <a:latin typeface="Museo Sans Rounded 700"/>
        <a:ea typeface=""/>
        <a:cs typeface=""/>
      </a:majorFont>
      <a:minorFont>
        <a:latin typeface="Museo Sans Rounded 300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3eaedb13b049a3b61827dc6e2dd34f xmlns="83ef4ca3-b527-429b-88f7-b8edfa8df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7955091c-bd27-4706-a1f3-7870248c52f3</TermId>
        </TermInfo>
        <TermInfo xmlns="http://schemas.microsoft.com/office/infopath/2007/PartnerControls">
          <TermName xmlns="http://schemas.microsoft.com/office/infopath/2007/PartnerControls">Efficiency Vermont</TermName>
          <TermId xmlns="http://schemas.microsoft.com/office/infopath/2007/PartnerControls">7a670701-7c80-4247-a489-8f35d71edd95</TermId>
        </TermInfo>
        <TermInfo xmlns="http://schemas.microsoft.com/office/infopath/2007/PartnerControls">
          <TermName xmlns="http://schemas.microsoft.com/office/infopath/2007/PartnerControls">Brand Resources</TermName>
          <TermId xmlns="http://schemas.microsoft.com/office/infopath/2007/PartnerControls">6631b400-3147-4557-b3e2-bb5b7b6842df</TermId>
        </TermInfo>
        <TermInfo xmlns="http://schemas.microsoft.com/office/infopath/2007/PartnerControls">
          <TermName xmlns="http://schemas.microsoft.com/office/infopath/2007/PartnerControls">Branded Templates</TermName>
          <TermId xmlns="http://schemas.microsoft.com/office/infopath/2007/PartnerControls">9cc35541-064b-41b1-98c6-5965e50657b7</TermId>
        </TermInfo>
      </Terms>
    </bd3eaedb13b049a3b61827dc6e2dd34f>
    <TaxCatchAll xmlns="83ef4ca3-b527-429b-88f7-b8edfa8df3e1">
      <Value>492</Value>
      <Value>253</Value>
      <Value>350</Value>
      <Value>21</Value>
      <Value>20</Value>
      <Value>87</Value>
      <Value>222</Value>
    </TaxCatchAll>
    <k055ee15bd374303b41071149453b8b7 xmlns="83ef4ca3-b527-429b-88f7-b8edfa8df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Efficiency Vermont</TermName>
          <TermId xmlns="http://schemas.microsoft.com/office/infopath/2007/PartnerControls">e4071257-700e-4ca4-9c6d-21d42eba2ce8</TermId>
        </TermInfo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3d1142b0-70a4-40ea-8a5e-6a19502946a8</TermId>
        </TermInfo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7f684b49-3870-4177-b24d-dc9e8f5f8fa2</TermId>
        </TermInfo>
      </Terms>
    </k055ee15bd374303b41071149453b8b7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EIC Document" ma:contentTypeID="0x010100B4FE032E1C4CF542A9D2BB0D3CC1638500B484D499E426DB45AFCCE4BDA1F50EB7" ma:contentTypeVersion="" ma:contentTypeDescription="" ma:contentTypeScope="" ma:versionID="92b0ebc30db09812489a22000dbef8ce">
  <xsd:schema xmlns:xsd="http://www.w3.org/2001/XMLSchema" xmlns:xs="http://www.w3.org/2001/XMLSchema" xmlns:p="http://schemas.microsoft.com/office/2006/metadata/properties" xmlns:ns2="83ef4ca3-b527-429b-88f7-b8edfa8df3e1" targetNamespace="http://schemas.microsoft.com/office/2006/metadata/properties" ma:root="true" ma:fieldsID="125fa912e323038a687b308db72e9bce" ns2:_="">
    <xsd:import namespace="83ef4ca3-b527-429b-88f7-b8edfa8df3e1"/>
    <xsd:element name="properties">
      <xsd:complexType>
        <xsd:sequence>
          <xsd:element name="documentManagement">
            <xsd:complexType>
              <xsd:all>
                <xsd:element ref="ns2:bd3eaedb13b049a3b61827dc6e2dd34f" minOccurs="0"/>
                <xsd:element ref="ns2:TaxCatchAll" minOccurs="0"/>
                <xsd:element ref="ns2:TaxCatchAllLabel" minOccurs="0"/>
                <xsd:element ref="ns2:k055ee15bd374303b41071149453b8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f4ca3-b527-429b-88f7-b8edfa8df3e1" elementFormDefault="qualified">
    <xsd:import namespace="http://schemas.microsoft.com/office/2006/documentManagement/types"/>
    <xsd:import namespace="http://schemas.microsoft.com/office/infopath/2007/PartnerControls"/>
    <xsd:element name="bd3eaedb13b049a3b61827dc6e2dd34f" ma:index="8" nillable="true" ma:taxonomy="true" ma:internalName="bd3eaedb13b049a3b61827dc6e2dd34f" ma:taxonomyFieldName="Classification" ma:displayName="Classification" ma:default="489;#Targeted Communities|5d84bc95-0f90-4495-9683-20013796c402" ma:fieldId="{bd3eaedb-13b0-49a3-b618-27dc6e2dd34f}" ma:taxonomyMulti="true" ma:sspId="a710f522-e0a1-4d92-9405-0f8ec82a6ff2" ma:termSetId="21814f00-3ccc-49d8-a1ac-2595397b75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7f4f07b-64c0-44e0-a6c7-eb23336e316e}" ma:internalName="TaxCatchAll" ma:showField="CatchAllData" ma:web="83ef4ca3-b527-429b-88f7-b8edfa8df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7f4f07b-64c0-44e0-a6c7-eb23336e316e}" ma:internalName="TaxCatchAllLabel" ma:readOnly="true" ma:showField="CatchAllDataLabel" ma:web="83ef4ca3-b527-429b-88f7-b8edfa8df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5ee15bd374303b41071149453b8b7" ma:index="12" nillable="true" ma:taxonomy="true" ma:internalName="k055ee15bd374303b41071149453b8b7" ma:taxonomyFieldName="CommonTerms" ma:displayName="Common Terms" ma:default="" ma:fieldId="{4055ee15-bd37-4303-b410-71149453b8b7}" ma:taxonomyMulti="true" ma:sspId="a710f522-e0a1-4d92-9405-0f8ec82a6ff2" ma:termSetId="7f3f3d8f-d508-4ef5-9f1f-0e2c81f28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9E2E0-2704-4667-A255-441C13AE6904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3ef4ca3-b527-429b-88f7-b8edfa8df3e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EDA6BD-79F2-4AD1-835E-3835FDA84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ef4ca3-b527-429b-88f7-b8edfa8df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8BFBA4-C45E-48F5-A121-03DC0D953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189</Words>
  <Application>Microsoft Office PowerPoint</Application>
  <PresentationFormat>On-screen Show (4:3)</PresentationFormat>
  <Paragraphs>91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Museo Sans Rounded 300</vt:lpstr>
      <vt:lpstr>Museo Sans Rounded 700</vt:lpstr>
      <vt:lpstr>EVT Brand</vt:lpstr>
      <vt:lpstr>Acrobat Document</vt:lpstr>
      <vt:lpstr>CAPI 2016 Fall Summit</vt:lpstr>
      <vt:lpstr>Agenda</vt:lpstr>
      <vt:lpstr>Who We Are</vt:lpstr>
      <vt:lpstr>What We Do</vt:lpstr>
      <vt:lpstr>Residential Customers with High Usage</vt:lpstr>
      <vt:lpstr>Recommendations,  Offers and Services </vt:lpstr>
      <vt:lpstr>Efficient Products</vt:lpstr>
      <vt:lpstr>Income Eligible Customers</vt:lpstr>
      <vt:lpstr>Rental Properties</vt:lpstr>
      <vt:lpstr>Audits and Walk-Throughs</vt:lpstr>
      <vt:lpstr>Financing</vt:lpstr>
      <vt:lpstr>Commercial Customers</vt:lpstr>
      <vt:lpstr>PowerPoint Presentation</vt:lpstr>
    </vt:vector>
  </TitlesOfParts>
  <Company>VEIC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</dc:title>
  <dc:creator>Abby White</dc:creator>
  <cp:lastModifiedBy>Bridget Ashe</cp:lastModifiedBy>
  <cp:revision>85</cp:revision>
  <dcterms:created xsi:type="dcterms:W3CDTF">2016-02-10T21:44:48Z</dcterms:created>
  <dcterms:modified xsi:type="dcterms:W3CDTF">2016-11-01T15:32:50Z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0x010100B4FE032E1C4CF542A9D2BB0D3CC1638500B484D499E426DB45AFCCE4BDA1F50EB7</vt:lpwstr>
  </property>
  <property fmtid="{D5CDD505-2E9C-101B-9397-08002B2CF9AE}" pid="3" name="CommonTerms">
    <vt:lpwstr>350;#Efficiency Vermont|e4071257-700e-4ca4-9c6d-21d42eba2ce8;#21;#Presentations|3d1142b0-70a4-40ea-8a5e-6a19502946a8;#222;#Templates|7f684b49-3870-4177-b24d-dc9e8f5f8fa2</vt:lpwstr>
  </property>
  <property fmtid="{D5CDD505-2E9C-101B-9397-08002B2CF9AE}" pid="4" name="Classification">
    <vt:lpwstr>87;#Marketing|7955091c-bd27-4706-a1f3-7870248c52f3;#20;#Efficiency Vermont|7a670701-7c80-4247-a489-8f35d71edd95;#253;#Brand Resources|6631b400-3147-4557-b3e2-bb5b7b6842df;#492;#Branded Templates|9cc35541-064b-41b1-98c6-5965e50657b7</vt:lpwstr>
  </property>
</Properties>
</file>