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6" r:id="rId3"/>
    <p:sldId id="314" r:id="rId4"/>
    <p:sldId id="315" r:id="rId5"/>
    <p:sldId id="324" r:id="rId6"/>
    <p:sldId id="323" r:id="rId7"/>
    <p:sldId id="313" r:id="rId8"/>
    <p:sldId id="32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5737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</a:t>
            </a:r>
            <a:r>
              <a:rPr lang="en-US" baseline="0" dirty="0"/>
              <a:t> Seasonal Fuel Households in SFY 2016 (30,899)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Sheet1!$E$4:$E$5</c:f>
              <c:strCache>
                <c:ptCount val="2"/>
                <c:pt idx="0">
                  <c:v>Seasonal Fuel Caseload SFY 2016</c:v>
                </c:pt>
                <c:pt idx="1">
                  <c:v>Households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Sheet1!$D$6:$D$19</c:f>
              <c:strCache>
                <c:ptCount val="14"/>
                <c:pt idx="0">
                  <c:v>Addison</c:v>
                </c:pt>
                <c:pt idx="1">
                  <c:v>Bennington</c:v>
                </c:pt>
                <c:pt idx="2">
                  <c:v>Caledonia</c:v>
                </c:pt>
                <c:pt idx="3">
                  <c:v>Chittenden</c:v>
                </c:pt>
                <c:pt idx="4">
                  <c:v>Essex</c:v>
                </c:pt>
                <c:pt idx="5">
                  <c:v>Franklin</c:v>
                </c:pt>
                <c:pt idx="6">
                  <c:v>Grand Isle</c:v>
                </c:pt>
                <c:pt idx="7">
                  <c:v>Lamoille</c:v>
                </c:pt>
                <c:pt idx="8">
                  <c:v>Orange</c:v>
                </c:pt>
                <c:pt idx="9">
                  <c:v>Orleans</c:v>
                </c:pt>
                <c:pt idx="10">
                  <c:v>Rutland</c:v>
                </c:pt>
                <c:pt idx="11">
                  <c:v>Washington</c:v>
                </c:pt>
                <c:pt idx="12">
                  <c:v>Windham</c:v>
                </c:pt>
                <c:pt idx="13">
                  <c:v>Windsor</c:v>
                </c:pt>
              </c:strCache>
            </c:strRef>
          </c:cat>
          <c:val>
            <c:numRef>
              <c:f>Sheet1!$E$6:$E$19</c:f>
              <c:numCache>
                <c:formatCode>#,##0</c:formatCode>
                <c:ptCount val="14"/>
                <c:pt idx="0">
                  <c:v>1316</c:v>
                </c:pt>
                <c:pt idx="1">
                  <c:v>2441</c:v>
                </c:pt>
                <c:pt idx="2">
                  <c:v>2154</c:v>
                </c:pt>
                <c:pt idx="3">
                  <c:v>4439</c:v>
                </c:pt>
                <c:pt idx="4" formatCode="General">
                  <c:v>625</c:v>
                </c:pt>
                <c:pt idx="5">
                  <c:v>2643</c:v>
                </c:pt>
                <c:pt idx="6" formatCode="General">
                  <c:v>345</c:v>
                </c:pt>
                <c:pt idx="7">
                  <c:v>1206</c:v>
                </c:pt>
                <c:pt idx="8">
                  <c:v>1500</c:v>
                </c:pt>
                <c:pt idx="9">
                  <c:v>2326</c:v>
                </c:pt>
                <c:pt idx="10">
                  <c:v>3886</c:v>
                </c:pt>
                <c:pt idx="11">
                  <c:v>2481</c:v>
                </c:pt>
                <c:pt idx="12">
                  <c:v>2708</c:v>
                </c:pt>
                <c:pt idx="13">
                  <c:v>2829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60-4FC3-84E7-F629ACFF76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6883784"/>
        <c:axId val="386884112"/>
      </c:barChart>
      <c:catAx>
        <c:axId val="38688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884112"/>
        <c:crosses val="autoZero"/>
        <c:auto val="1"/>
        <c:lblAlgn val="ctr"/>
        <c:lblOffset val="100"/>
        <c:noMultiLvlLbl val="0"/>
      </c:catAx>
      <c:valAx>
        <c:axId val="3868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883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</a:t>
            </a:r>
            <a:r>
              <a:rPr lang="en-US" baseline="0" dirty="0"/>
              <a:t> Crisis Fuel Households in SFY 2016 (3,342)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Sheet1!$J$4:$J$5</c:f>
              <c:strCache>
                <c:ptCount val="2"/>
                <c:pt idx="0">
                  <c:v>Crisis Fuel Caseload SFY 2016</c:v>
                </c:pt>
                <c:pt idx="1">
                  <c:v>Households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Sheet1!$I$6:$I$10</c:f>
              <c:strCache>
                <c:ptCount val="5"/>
                <c:pt idx="0">
                  <c:v>CVOEO</c:v>
                </c:pt>
                <c:pt idx="1">
                  <c:v>BROC</c:v>
                </c:pt>
                <c:pt idx="2">
                  <c:v>NEKCA</c:v>
                </c:pt>
                <c:pt idx="3">
                  <c:v>SEVCA</c:v>
                </c:pt>
                <c:pt idx="4">
                  <c:v>CAPSTONE</c:v>
                </c:pt>
              </c:strCache>
            </c:strRef>
          </c:cat>
          <c:val>
            <c:numRef>
              <c:f>Sheet1!$J$6:$J$10</c:f>
              <c:numCache>
                <c:formatCode>General</c:formatCode>
                <c:ptCount val="5"/>
                <c:pt idx="0" formatCode="#,##0">
                  <c:v>1543</c:v>
                </c:pt>
                <c:pt idx="1">
                  <c:v>329</c:v>
                </c:pt>
                <c:pt idx="2">
                  <c:v>380</c:v>
                </c:pt>
                <c:pt idx="3">
                  <c:v>454</c:v>
                </c:pt>
                <c:pt idx="4">
                  <c:v>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53-4A01-AE90-0BCC39FA1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06160"/>
        <c:axId val="393582632"/>
      </c:barChart>
      <c:catAx>
        <c:axId val="790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582632"/>
        <c:crosses val="autoZero"/>
        <c:auto val="1"/>
        <c:lblAlgn val="ctr"/>
        <c:lblOffset val="100"/>
        <c:noMultiLvlLbl val="0"/>
      </c:catAx>
      <c:valAx>
        <c:axId val="393582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347E0-EB17-4C6B-8384-482BA2E7FD4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5F0DC-7CC6-4E3A-9CDD-EF56367A6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02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AB91E6-43F6-4C90-A4B5-E33116632C78}" type="datetimeFigureOut">
              <a:rPr lang="en-US" smtClean="0"/>
              <a:t>10/28/2016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CF3BA5-F460-44AD-9B75-0FB234B10D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7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baseline="0" dirty="0"/>
              <a:t>Vermont 2014 Point-in-Time Annual Statewide Count of Homelessness, </a:t>
            </a:r>
            <a:r>
              <a:rPr lang="en-US" i="1" baseline="0" dirty="0"/>
              <a:t>available at</a:t>
            </a:r>
            <a:r>
              <a:rPr lang="en-US" i="0" baseline="0" dirty="0"/>
              <a:t> http://helpingtohousevt.org/wp-content/uploads/2014/04/2014-PIT-Report.pdf</a:t>
            </a:r>
          </a:p>
          <a:p>
            <a:pPr marL="228600" indent="-228600">
              <a:buAutoNum type="arabicPeriod"/>
            </a:pPr>
            <a:r>
              <a:rPr lang="en-US" i="0" baseline="0" dirty="0"/>
              <a:t>Vermont Department of Corrections 2013 Facts and Figures, </a:t>
            </a:r>
            <a:r>
              <a:rPr lang="en-US" i="1" baseline="0" dirty="0"/>
              <a:t>available at</a:t>
            </a:r>
            <a:r>
              <a:rPr lang="en-US" i="0" baseline="0" dirty="0"/>
              <a:t> http://www.doc.state.vt.us/about/reports/latest-facts-figures-adobe/view</a:t>
            </a:r>
          </a:p>
          <a:p>
            <a:pPr marL="228600" indent="-228600">
              <a:buAutoNum type="arabicPeriod"/>
            </a:pPr>
            <a:r>
              <a:rPr lang="en-US" i="0" baseline="0" dirty="0"/>
              <a:t>Vermont Department of Health 2013 Treatment Totals, </a:t>
            </a:r>
            <a:r>
              <a:rPr lang="en-US" i="1" baseline="0" dirty="0"/>
              <a:t>available at</a:t>
            </a:r>
            <a:r>
              <a:rPr lang="en-US" i="0" baseline="0" dirty="0"/>
              <a:t> http://healthvermont.gov/adap/treatment/documents/data/totals/TotalTreatedbySAandFY.pdf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3BA5-F460-44AD-9B75-0FB234B10D0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16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baseline="0" dirty="0"/>
              <a:t>Vermont 2014 Point-in-Time Annual Statewide Count of Homelessness, </a:t>
            </a:r>
            <a:r>
              <a:rPr lang="en-US" i="1" baseline="0" dirty="0"/>
              <a:t>available at</a:t>
            </a:r>
            <a:r>
              <a:rPr lang="en-US" i="0" baseline="0" dirty="0"/>
              <a:t> http://helpingtohousevt.org/wp-content/uploads/2014/04/2014-PIT-Report.pdf</a:t>
            </a:r>
          </a:p>
          <a:p>
            <a:pPr marL="228600" indent="-228600">
              <a:buAutoNum type="arabicPeriod"/>
            </a:pPr>
            <a:r>
              <a:rPr lang="en-US" i="0" baseline="0" dirty="0"/>
              <a:t>Vermont Department of Corrections 2013 Facts and Figures, </a:t>
            </a:r>
            <a:r>
              <a:rPr lang="en-US" i="1" baseline="0" dirty="0"/>
              <a:t>available at</a:t>
            </a:r>
            <a:r>
              <a:rPr lang="en-US" i="0" baseline="0" dirty="0"/>
              <a:t> http://www.doc.state.vt.us/about/reports/latest-facts-figures-adobe/view</a:t>
            </a:r>
          </a:p>
          <a:p>
            <a:pPr marL="228600" indent="-228600">
              <a:buAutoNum type="arabicPeriod"/>
            </a:pPr>
            <a:r>
              <a:rPr lang="en-US" i="0" baseline="0" dirty="0"/>
              <a:t>Vermont Department of Health 2013 Treatment Totals, </a:t>
            </a:r>
            <a:r>
              <a:rPr lang="en-US" i="1" baseline="0" dirty="0"/>
              <a:t>available at</a:t>
            </a:r>
            <a:r>
              <a:rPr lang="en-US" i="0" baseline="0" dirty="0"/>
              <a:t> http://healthvermont.gov/adap/treatment/documents/data/totals/TotalTreatedbySAandFY.pdf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3BA5-F460-44AD-9B75-0FB234B10D0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8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October 28,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October 28,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October 28,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28,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October 28,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October 28,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October 28,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October 28,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October 28,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October 28,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October 28,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October 28,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153400" cy="1438836"/>
          </a:xfrm>
        </p:spPr>
        <p:txBody>
          <a:bodyPr>
            <a:noAutofit/>
          </a:bodyPr>
          <a:lstStyle/>
          <a:p>
            <a:r>
              <a:rPr lang="en-US" sz="3600" cap="none" dirty="0">
                <a:latin typeface="Franklin Gothic Medium" panose="020B0603020102020204" pitchFamily="34" charset="0"/>
              </a:rPr>
              <a:t>Vermont’s Low Income Home Energy Assistance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181600"/>
            <a:ext cx="3520440" cy="10058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http://media.tractorsupply.com/is/image/TractorSupplyCompany/20150706%2Dtsc%2Dfuelbanner?$1440R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17989"/>
            <a:ext cx="8153400" cy="2264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81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Franklin Gothic Medium" panose="020B0603020102020204" pitchFamily="34" charset="0"/>
              </a:rPr>
              <a:t>Seasonal Fuel Assistance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Program Description</a:t>
            </a:r>
          </a:p>
          <a:p>
            <a:pPr lvl="1"/>
            <a:r>
              <a:rPr lang="en-US" dirty="0"/>
              <a:t>Helps low-income families pay a portion of their home heating bills</a:t>
            </a:r>
          </a:p>
          <a:p>
            <a:pPr lvl="1"/>
            <a:r>
              <a:rPr lang="en-US" dirty="0"/>
              <a:t>Assistance is provided to home owners or renters who pay for heat or have heat costs included in their rent</a:t>
            </a:r>
          </a:p>
          <a:p>
            <a:r>
              <a:rPr lang="en-US" dirty="0"/>
              <a:t>Eligibility Criteria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Monthly gross income must be at or under 185% of the Federal Poverty Level (adjusted annually)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There are no resource limits</a:t>
            </a:r>
          </a:p>
          <a:p>
            <a:r>
              <a:rPr lang="en-US" dirty="0">
                <a:cs typeface="Times New Roman" panose="02020603050405020304" pitchFamily="18" charset="0"/>
              </a:rPr>
              <a:t>Benefit Payments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Eligible households receive a single benefit payment, paid between September and April.  Benefits payments are for primary heating sources, including wood, pellets, electricity, oil, propane, kerosene, coal, and natural gas</a:t>
            </a:r>
          </a:p>
          <a:p>
            <a:r>
              <a:rPr lang="en-US" dirty="0"/>
              <a:t>Administered by the Department for Children and Families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9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683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Franklin Gothic Medium" panose="020B0603020102020204" pitchFamily="34" charset="0"/>
              </a:rPr>
              <a:t>SFY 2016 Seasonal Fuel Caseloads by County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09680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53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Crisis Fuel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Program Description</a:t>
            </a:r>
          </a:p>
          <a:p>
            <a:pPr lvl="1"/>
            <a:r>
              <a:rPr lang="en-US" dirty="0"/>
              <a:t>Emergency fuel and metered utility service for households facing a home heating crisis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Crisis is defined as having a cord of wood or less, 25% or less in bulk fuel tank, or receipt of a disconnect notice</a:t>
            </a:r>
          </a:p>
          <a:p>
            <a:r>
              <a:rPr lang="en-US" dirty="0">
                <a:cs typeface="Times New Roman" panose="02020603050405020304" pitchFamily="18" charset="0"/>
              </a:rPr>
              <a:t>Eligibility Criteria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Monthly gross income must be 200% of the Federal Poverty Level or less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There is a resource limit (between $1,500-$2,250)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Maximum of 1-2 assists per season depending on FPL</a:t>
            </a:r>
          </a:p>
          <a:p>
            <a:r>
              <a:rPr lang="en-US" dirty="0">
                <a:cs typeface="Times New Roman" panose="02020603050405020304" pitchFamily="18" charset="0"/>
              </a:rPr>
              <a:t>Administered by Five Community Action Agencies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NECKA, CVOEO, CAPSTONE, BROC, and SEVCA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52" name="Picture 4" descr="Image result for cris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81308"/>
            <a:ext cx="2133019" cy="132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72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Franklin Gothic Medium" panose="020B0603020102020204" pitchFamily="34" charset="0"/>
              </a:rPr>
              <a:t>SFY 2016 Crisis Fuel Households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755263"/>
              </p:ext>
            </p:extLst>
          </p:nvPr>
        </p:nvGraphicFramePr>
        <p:xfrm>
          <a:off x="304800" y="1709928"/>
          <a:ext cx="8534400" cy="453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075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Franklin Gothic Medium" panose="020B0603020102020204" pitchFamily="34" charset="0"/>
              </a:rPr>
              <a:t>Utility Discount Programs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GMP Energy Assistance Program (EAP)</a:t>
            </a:r>
          </a:p>
          <a:p>
            <a:pPr lvl="1"/>
            <a:r>
              <a:rPr lang="en-US" dirty="0"/>
              <a:t>Program Description</a:t>
            </a:r>
          </a:p>
          <a:p>
            <a:pPr lvl="2"/>
            <a:r>
              <a:rPr lang="en-US" dirty="0"/>
              <a:t>Assists low-income GMP customers with their household energy costs by providing a 25% discount on the first 600 kWh per month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Eligibility Criteria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Must be a residential customer of GMP 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Must have gross income of 150% of Federal Poverty Level or less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VGS Low Income Assistance Program (LIAP)</a:t>
            </a:r>
          </a:p>
          <a:p>
            <a:pPr lvl="1"/>
            <a:r>
              <a:rPr lang="en-US" dirty="0"/>
              <a:t>Program Description</a:t>
            </a:r>
          </a:p>
          <a:p>
            <a:pPr lvl="2"/>
            <a:r>
              <a:rPr lang="en-US" dirty="0"/>
              <a:t>Assists low-income VGS customers with their household energy bills by providing a 20% discount to their total monthly natural gas bill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Franklin Gothic Medium" panose="020B0603020102020204" pitchFamily="34" charset="0"/>
              </a:rPr>
              <a:t>Utility Discount Programs (Cont.)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Eligibility	</a:t>
            </a:r>
          </a:p>
          <a:p>
            <a:pPr lvl="2"/>
            <a:r>
              <a:rPr lang="en-US" dirty="0"/>
              <a:t>Must be a residential customer of VGS</a:t>
            </a:r>
          </a:p>
          <a:p>
            <a:pPr lvl="2"/>
            <a:r>
              <a:rPr lang="en-US" dirty="0"/>
              <a:t>Must have a gross monthly income of 185% of the Federal Poverty Level or less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Eligibility is Administered by the Department for Children and Families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Fuel Assistance Clients Can Also Be Concurrently Enrolled in Either, or Both, Utility Discount Programs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4" name="Picture 2" descr="Image result for green mountain pow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44488"/>
            <a:ext cx="2804192" cy="171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vermont gas system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115" y="4727976"/>
            <a:ext cx="1908485" cy="195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department for children and families vermont"/>
          <p:cNvSpPr>
            <a:spLocks noChangeAspect="1" noChangeArrowheads="1"/>
          </p:cNvSpPr>
          <p:nvPr/>
        </p:nvSpPr>
        <p:spPr bwMode="auto">
          <a:xfrm>
            <a:off x="1200150" y="2852549"/>
            <a:ext cx="5353050" cy="15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456098"/>
            <a:ext cx="352044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84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Franklin Gothic Medium" panose="020B0603020102020204" pitchFamily="34" charset="0"/>
              </a:rPr>
              <a:t>Contacts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Bobby Arnell, Fuel Assistance and Utility Programs Director</a:t>
            </a:r>
          </a:p>
          <a:p>
            <a:pPr lvl="1"/>
            <a:r>
              <a:rPr lang="en-US" dirty="0"/>
              <a:t>Email: bobby.arnell@vermont.gov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Tina Wilder, Benefit Programs Assistant Administrator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Email: tina.wilder@vermont.gov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Ivy Harris, Benefit Programs Assistant Administrator</a:t>
            </a:r>
          </a:p>
          <a:p>
            <a:pPr lvl="1"/>
            <a:r>
              <a:rPr lang="en-US" dirty="0"/>
              <a:t>Email: ivy.harris@vermont.gov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cs typeface="Times New Roman" panose="02020603050405020304" pitchFamily="18" charset="0"/>
              </a:rPr>
              <a:t>Barrie Brigham, Economic Services Supervisor</a:t>
            </a:r>
          </a:p>
          <a:p>
            <a:pPr lvl="1"/>
            <a:r>
              <a:rPr lang="en-US" dirty="0"/>
              <a:t>Email: barrie.brigham@vermont.gov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3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292934"/>
      </a:dk1>
      <a:lt1>
        <a:srgbClr val="FFFFFF"/>
      </a:lt1>
      <a:dk2>
        <a:srgbClr val="557630"/>
      </a:dk2>
      <a:lt2>
        <a:srgbClr val="F3F2DC"/>
      </a:lt2>
      <a:accent1>
        <a:srgbClr val="5482AB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3069</TotalTime>
  <Words>482</Words>
  <Application>Microsoft Office PowerPoint</Application>
  <PresentationFormat>On-screen Show (4:3)</PresentationFormat>
  <Paragraphs>72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Wingdings</vt:lpstr>
      <vt:lpstr>Clarity</vt:lpstr>
      <vt:lpstr>Vermont’s Low Income Home Energy Assistance Programs</vt:lpstr>
      <vt:lpstr>Seasonal Fuel Assistance</vt:lpstr>
      <vt:lpstr>SFY 2016 Seasonal Fuel Caseloads by County</vt:lpstr>
      <vt:lpstr>Crisis Fuel Assistance</vt:lpstr>
      <vt:lpstr>SFY 2016 Crisis Fuel Households</vt:lpstr>
      <vt:lpstr>Utility Discount Programs</vt:lpstr>
      <vt:lpstr>Utility Discount Programs (Cont.)</vt:lpstr>
      <vt:lpstr>Contacts</vt:lpstr>
    </vt:vector>
  </TitlesOfParts>
  <Company>Agency Of Human Services - State Of 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Agency of Human Services  Department of Children and Families Economic Services Division</dc:title>
  <dc:creator>Desrochers, Traci</dc:creator>
  <cp:lastModifiedBy>Arnell, Bobby</cp:lastModifiedBy>
  <cp:revision>171</cp:revision>
  <cp:lastPrinted>2015-04-21T17:48:32Z</cp:lastPrinted>
  <dcterms:created xsi:type="dcterms:W3CDTF">2015-01-12T22:31:16Z</dcterms:created>
  <dcterms:modified xsi:type="dcterms:W3CDTF">2016-10-28T20:01:25Z</dcterms:modified>
</cp:coreProperties>
</file>