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4.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xml" ContentType="application/vnd.openxmlformats-officedocument.themeOverride+xml"/>
  <Override PartName="/ppt/notesSlides/notesSlide12.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2.xml" ContentType="application/vnd.openxmlformats-officedocument.themeOverr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4"/>
  </p:sldMasterIdLst>
  <p:notesMasterIdLst>
    <p:notesMasterId r:id="rId26"/>
  </p:notesMasterIdLst>
  <p:sldIdLst>
    <p:sldId id="513" r:id="rId5"/>
    <p:sldId id="527" r:id="rId6"/>
    <p:sldId id="537" r:id="rId7"/>
    <p:sldId id="536" r:id="rId8"/>
    <p:sldId id="525" r:id="rId9"/>
    <p:sldId id="515" r:id="rId10"/>
    <p:sldId id="492" r:id="rId11"/>
    <p:sldId id="501" r:id="rId12"/>
    <p:sldId id="540" r:id="rId13"/>
    <p:sldId id="539" r:id="rId14"/>
    <p:sldId id="541" r:id="rId15"/>
    <p:sldId id="535" r:id="rId16"/>
    <p:sldId id="516" r:id="rId17"/>
    <p:sldId id="504" r:id="rId18"/>
    <p:sldId id="505" r:id="rId19"/>
    <p:sldId id="519" r:id="rId20"/>
    <p:sldId id="512" r:id="rId21"/>
    <p:sldId id="528" r:id="rId22"/>
    <p:sldId id="488" r:id="rId23"/>
    <p:sldId id="542" r:id="rId24"/>
    <p:sldId id="526"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6C5F15C-D14B-A711-42CB-475CFC9351C0}" name="Jacobs, Adam" initials="JA" userId="S::adam.jacobs@vermont.gov::c5eb8695-6147-44ca-9633-69f1b52e70ed" providerId="AD"/>
  <p188:author id="{449E129D-6605-CC23-6C3F-4809B37340DA}" name="Margolis, Anne" initials="MA" userId="S::anne.margolis@vermont.gov::aa7079b7-9d86-4567-8272-edd4856272de" providerId="AD"/>
  <p188:author id="{30ECA7A3-D69E-3EDD-E193-E813EC118F5C}" name="McIlvennie, Claire" initials="MC" userId="S::claire.mcilvennie@vermont.gov::24f0ed74-e3c3-4baf-82a5-9b0d143e80e3" providerId="AD"/>
  <p188:author id="{BD4DB3C2-5151-F4A9-896D-53711E6E70F7}" name="Jacobs, Adam" initials="JA" userId="S::Adam.Jacobs@vermont.gov::c5eb8695-6147-44ca-9633-69f1b52e70ed" providerId="AD"/>
  <p188:author id="{302C1ADA-3203-748E-4983-10E507EE52F8}" name="Claire McIlvennie" initials="CM" userId="S::Claire.McIlvennie@vermont.gov::24f0ed74-e3c3-4baf-82a5-9b0d143e80e3"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7A9F1D"/>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AD0F4A-FEFE-45CA-A0FC-9306C9D053A5}" v="1" dt="2024-10-10T15:23:49.607"/>
    <p1510:client id="{55B4BCF8-A878-4F4B-BFF4-AD8F7DFBC7DF}" v="89" dt="2024-10-10T15:08:43.0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obs, Adam" userId="c5eb8695-6147-44ca-9633-69f1b52e70ed" providerId="ADAL" clId="{17AD0F4A-FEFE-45CA-A0FC-9306C9D053A5}"/>
    <pc:docChg chg="custSel modSld">
      <pc:chgData name="Jacobs, Adam" userId="c5eb8695-6147-44ca-9633-69f1b52e70ed" providerId="ADAL" clId="{17AD0F4A-FEFE-45CA-A0FC-9306C9D053A5}" dt="2024-10-10T15:24:15.536" v="115" actId="478"/>
      <pc:docMkLst>
        <pc:docMk/>
      </pc:docMkLst>
      <pc:sldChg chg="addSp delSp modSp mod">
        <pc:chgData name="Jacobs, Adam" userId="c5eb8695-6147-44ca-9633-69f1b52e70ed" providerId="ADAL" clId="{17AD0F4A-FEFE-45CA-A0FC-9306C9D053A5}" dt="2024-10-10T15:24:15.536" v="115" actId="478"/>
        <pc:sldMkLst>
          <pc:docMk/>
          <pc:sldMk cId="4161903884" sldId="488"/>
        </pc:sldMkLst>
        <pc:spChg chg="add del mod">
          <ac:chgData name="Jacobs, Adam" userId="c5eb8695-6147-44ca-9633-69f1b52e70ed" providerId="ADAL" clId="{17AD0F4A-FEFE-45CA-A0FC-9306C9D053A5}" dt="2024-10-10T15:24:15.536" v="115" actId="478"/>
          <ac:spMkLst>
            <pc:docMk/>
            <pc:sldMk cId="4161903884" sldId="488"/>
            <ac:spMk id="3" creationId="{5FAD3FA1-AB77-5EC8-8EBC-F2E307334582}"/>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vermontgov.sharepoint.com/teams/PSD-PERDTeam/Shared%20Documents/Annual%20Energy%20Report/2025%20AER/RES%20model/DRAFT%202025%20RES%20model.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embeddings/oleObject2.bin"/></Relationships>
</file>

<file path=ppt/charts/_rels/chart2.xml.rels><?xml version="1.0" encoding="UTF-8" standalone="yes"?>
<Relationships xmlns="http://schemas.openxmlformats.org/package/2006/relationships"><Relationship Id="rId3" Type="http://schemas.openxmlformats.org/officeDocument/2006/relationships/oleObject" Target="file:///C:\Users\Adam.Jacobs\Desktop\Local%20work-product\RES\2024%20Consolidated%20RES%20Model%20(FINA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vermontgov.sharepoint.com/teams/PSD-PERDTeam/Shared%20Documents/Annual%20Energy%20Report/2025%20AER/RES%20model/DRAFT%202025%20RES%20model.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vermontgov.sharepoint.com/teams/PSD-PERDTeam/Shared%20Documents/Annual%20Energy%20Report/2025%20AER/RES%20model/DRAFT%202025%20RES%20model.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vermontgov.sharepoint.com/teams/PSD-PERDTeam/Shared%20Documents/Annual%20Energy%20Report/2025%20AER/RES%20model/DRAFT%202025%20RES%20model.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vermontgov.sharepoint.com/teams/PSD-PERDTeam/Shared%20Documents/Annual%20Energy%20Report/2025%20AER/RES%20model/DRAFT%202025%20RES%20model.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vermontgov.sharepoint.com/teams/PSD-PERDTeam/Shared%20Documents/Annual%20Energy%20Report/2025%20AER/RES%20model/DRAFT%202025%20RES%20model.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vermontgov.sharepoint.com/teams/PSD-PERDTeam/Shared%20Documents/Annual%20Energy%20Report/2025%20AER/RES%20model/DRAFT%202025%20RES%20model.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New </a:t>
            </a:r>
            <a:r>
              <a:rPr lang="en-US" baseline="0" dirty="0"/>
              <a:t>Renewable Energy Standard Requirements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cked"/>
        <c:varyColors val="0"/>
        <c:ser>
          <c:idx val="0"/>
          <c:order val="0"/>
          <c:tx>
            <c:strRef>
              <c:f>'[DRAFT 2025 RES model.xlsx]Requirements'!$C$2</c:f>
              <c:strCache>
                <c:ptCount val="1"/>
                <c:pt idx="0">
                  <c:v>Net Tier I</c:v>
                </c:pt>
              </c:strCache>
            </c:strRef>
          </c:tx>
          <c:spPr>
            <a:solidFill>
              <a:schemeClr val="accent1"/>
            </a:solidFill>
            <a:ln>
              <a:noFill/>
            </a:ln>
            <a:effectLst/>
          </c:spPr>
          <c:cat>
            <c:numRef>
              <c:f>'[DRAFT 2025 RES model.xlsx]Requirements'!$A$3:$A$13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model.xlsx]Requirements'!$C$3:$C$13</c:f>
              <c:numCache>
                <c:formatCode>0.0%</c:formatCode>
                <c:ptCount val="11"/>
                <c:pt idx="0">
                  <c:v>0.61156576192908219</c:v>
                </c:pt>
                <c:pt idx="1">
                  <c:v>0.59407781377448576</c:v>
                </c:pt>
                <c:pt idx="2">
                  <c:v>0.54903092371891771</c:v>
                </c:pt>
                <c:pt idx="3">
                  <c:v>0.5678452408045942</c:v>
                </c:pt>
                <c:pt idx="4">
                  <c:v>0.55035729264999778</c:v>
                </c:pt>
                <c:pt idx="5">
                  <c:v>0.73632529097642674</c:v>
                </c:pt>
                <c:pt idx="6">
                  <c:v>0.72414281854615048</c:v>
                </c:pt>
                <c:pt idx="7">
                  <c:v>0.67065635353954178</c:v>
                </c:pt>
                <c:pt idx="8">
                  <c:v>0.66866680014292179</c:v>
                </c:pt>
                <c:pt idx="9">
                  <c:v>0.67198272247062174</c:v>
                </c:pt>
                <c:pt idx="10">
                  <c:v>0.65883565594552529</c:v>
                </c:pt>
              </c:numCache>
            </c:numRef>
          </c:val>
          <c:extLst>
            <c:ext xmlns:c16="http://schemas.microsoft.com/office/drawing/2014/chart" uri="{C3380CC4-5D6E-409C-BE32-E72D297353CC}">
              <c16:uniqueId val="{00000000-2B75-4F98-8E10-EBD2F8385A1B}"/>
            </c:ext>
          </c:extLst>
        </c:ser>
        <c:ser>
          <c:idx val="1"/>
          <c:order val="1"/>
          <c:tx>
            <c:strRef>
              <c:f>'[DRAFT 2025 RES model.xlsx]Requirements'!$D$2</c:f>
              <c:strCache>
                <c:ptCount val="1"/>
                <c:pt idx="0">
                  <c:v>Tier II</c:v>
                </c:pt>
              </c:strCache>
            </c:strRef>
          </c:tx>
          <c:spPr>
            <a:solidFill>
              <a:schemeClr val="accent2"/>
            </a:solidFill>
            <a:ln>
              <a:noFill/>
            </a:ln>
            <a:effectLst/>
          </c:spPr>
          <c:cat>
            <c:numRef>
              <c:f>'[DRAFT 2025 RES model.xlsx]Requirements'!$A$3:$A$13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model.xlsx]Requirements'!$D$3:$D$13</c:f>
              <c:numCache>
                <c:formatCode>0.0%</c:formatCode>
                <c:ptCount val="11"/>
                <c:pt idx="0">
                  <c:v>5.2638284598395417E-2</c:v>
                </c:pt>
                <c:pt idx="1">
                  <c:v>7.0126232752991749E-2</c:v>
                </c:pt>
                <c:pt idx="2">
                  <c:v>8.7614180907588088E-2</c:v>
                </c:pt>
                <c:pt idx="3">
                  <c:v>0.10510212906218444</c:v>
                </c:pt>
                <c:pt idx="4">
                  <c:v>0.12259007721678079</c:v>
                </c:pt>
                <c:pt idx="5">
                  <c:v>0.14007802537137712</c:v>
                </c:pt>
                <c:pt idx="6">
                  <c:v>0.15756597352597346</c:v>
                </c:pt>
                <c:pt idx="7">
                  <c:v>0.17660376115636744</c:v>
                </c:pt>
                <c:pt idx="8">
                  <c:v>0.17859331455298749</c:v>
                </c:pt>
                <c:pt idx="9">
                  <c:v>0.18058286794960751</c:v>
                </c:pt>
                <c:pt idx="10">
                  <c:v>0.18151132620136351</c:v>
                </c:pt>
              </c:numCache>
            </c:numRef>
          </c:val>
          <c:extLst>
            <c:ext xmlns:c16="http://schemas.microsoft.com/office/drawing/2014/chart" uri="{C3380CC4-5D6E-409C-BE32-E72D297353CC}">
              <c16:uniqueId val="{00000001-2B75-4F98-8E10-EBD2F8385A1B}"/>
            </c:ext>
          </c:extLst>
        </c:ser>
        <c:ser>
          <c:idx val="3"/>
          <c:order val="2"/>
          <c:tx>
            <c:strRef>
              <c:f>'[DRAFT 2025 RES model.xlsx]Requirements'!$F$2</c:f>
              <c:strCache>
                <c:ptCount val="1"/>
                <c:pt idx="0">
                  <c:v>Tier IV</c:v>
                </c:pt>
              </c:strCache>
            </c:strRef>
          </c:tx>
          <c:spPr>
            <a:solidFill>
              <a:schemeClr val="accent4"/>
            </a:solidFill>
            <a:ln>
              <a:noFill/>
            </a:ln>
            <a:effectLst/>
          </c:spPr>
          <c:cat>
            <c:numRef>
              <c:f>'[DRAFT 2025 RES model.xlsx]Requirements'!$A$3:$A$13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model.xlsx]Requirements'!$F$3:$F$13</c:f>
              <c:numCache>
                <c:formatCode>0.0%</c:formatCode>
                <c:ptCount val="11"/>
                <c:pt idx="0">
                  <c:v>0</c:v>
                </c:pt>
                <c:pt idx="1">
                  <c:v>0</c:v>
                </c:pt>
                <c:pt idx="2">
                  <c:v>2.7558941900971794E-2</c:v>
                </c:pt>
                <c:pt idx="3">
                  <c:v>2.7558941900971794E-2</c:v>
                </c:pt>
                <c:pt idx="4">
                  <c:v>2.7558941900971794E-2</c:v>
                </c:pt>
                <c:pt idx="5">
                  <c:v>7.9826508926555614E-2</c:v>
                </c:pt>
                <c:pt idx="6">
                  <c:v>7.9826508926555614E-2</c:v>
                </c:pt>
                <c:pt idx="7">
                  <c:v>0.11427518630277035</c:v>
                </c:pt>
                <c:pt idx="8">
                  <c:v>0.11427518630277035</c:v>
                </c:pt>
                <c:pt idx="9">
                  <c:v>0.11427518630277035</c:v>
                </c:pt>
                <c:pt idx="10">
                  <c:v>0.15965301785311123</c:v>
                </c:pt>
              </c:numCache>
            </c:numRef>
          </c:val>
          <c:extLst>
            <c:ext xmlns:c16="http://schemas.microsoft.com/office/drawing/2014/chart" uri="{C3380CC4-5D6E-409C-BE32-E72D297353CC}">
              <c16:uniqueId val="{00000002-2B75-4F98-8E10-EBD2F8385A1B}"/>
            </c:ext>
          </c:extLst>
        </c:ser>
        <c:dLbls>
          <c:showLegendKey val="0"/>
          <c:showVal val="0"/>
          <c:showCatName val="0"/>
          <c:showSerName val="0"/>
          <c:showPercent val="0"/>
          <c:showBubbleSize val="0"/>
        </c:dLbls>
        <c:axId val="684950448"/>
        <c:axId val="684950808"/>
      </c:areaChart>
      <c:catAx>
        <c:axId val="68495044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4950808"/>
        <c:crosses val="autoZero"/>
        <c:auto val="1"/>
        <c:lblAlgn val="ctr"/>
        <c:lblOffset val="100"/>
        <c:noMultiLvlLbl val="0"/>
      </c:catAx>
      <c:valAx>
        <c:axId val="684950808"/>
        <c:scaling>
          <c:orientation val="minMax"/>
          <c:max val="1.05"/>
          <c:min val="0"/>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684950448"/>
        <c:crosses val="autoZero"/>
        <c:crossBetween val="midCat"/>
        <c:majorUnit val="0.1"/>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RES Cost - VT Roadmap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'[DRAFT 2025 RES model.xlsx]Rate Impact'!$J$2</c:f>
              <c:strCache>
                <c:ptCount val="1"/>
                <c:pt idx="0">
                  <c:v>Net Tier I</c:v>
                </c:pt>
              </c:strCache>
            </c:strRef>
          </c:tx>
          <c:spPr>
            <a:solidFill>
              <a:schemeClr val="accent1"/>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Impact'!$J$3:$J$13</c:f>
              <c:numCache>
                <c:formatCode>"$"#,##0</c:formatCode>
                <c:ptCount val="11"/>
                <c:pt idx="0">
                  <c:v>22402702.238055505</c:v>
                </c:pt>
                <c:pt idx="1">
                  <c:v>22091613.081383623</c:v>
                </c:pt>
                <c:pt idx="2">
                  <c:v>20754828.462953534</c:v>
                </c:pt>
                <c:pt idx="3">
                  <c:v>21891008.352419406</c:v>
                </c:pt>
                <c:pt idx="4">
                  <c:v>25654291.010362141</c:v>
                </c:pt>
                <c:pt idx="5">
                  <c:v>35208623.20555459</c:v>
                </c:pt>
                <c:pt idx="6">
                  <c:v>35317401.989535496</c:v>
                </c:pt>
                <c:pt idx="7">
                  <c:v>33344135.504904609</c:v>
                </c:pt>
                <c:pt idx="8">
                  <c:v>33823134.665448397</c:v>
                </c:pt>
                <c:pt idx="9">
                  <c:v>34619653.333938412</c:v>
                </c:pt>
                <c:pt idx="10">
                  <c:v>34446478.283194892</c:v>
                </c:pt>
              </c:numCache>
            </c:numRef>
          </c:val>
          <c:extLst>
            <c:ext xmlns:c16="http://schemas.microsoft.com/office/drawing/2014/chart" uri="{C3380CC4-5D6E-409C-BE32-E72D297353CC}">
              <c16:uniqueId val="{00000000-959A-4B9D-8935-E509687AAA94}"/>
            </c:ext>
          </c:extLst>
        </c:ser>
        <c:ser>
          <c:idx val="1"/>
          <c:order val="1"/>
          <c:tx>
            <c:strRef>
              <c:f>'[DRAFT 2025 RES model.xlsx]Rate Impact'!$K$2</c:f>
              <c:strCache>
                <c:ptCount val="1"/>
                <c:pt idx="0">
                  <c:v>Tier II</c:v>
                </c:pt>
              </c:strCache>
            </c:strRef>
          </c:tx>
          <c:spPr>
            <a:solidFill>
              <a:schemeClr val="accent2"/>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Impact'!$K$3:$K$13</c:f>
              <c:numCache>
                <c:formatCode>"$"#,##0</c:formatCode>
                <c:ptCount val="11"/>
                <c:pt idx="0">
                  <c:v>14878074.074830798</c:v>
                </c:pt>
                <c:pt idx="1">
                  <c:v>20172815.65616161</c:v>
                </c:pt>
                <c:pt idx="2">
                  <c:v>24998953.605895575</c:v>
                </c:pt>
                <c:pt idx="3">
                  <c:v>30362165.076965213</c:v>
                </c:pt>
                <c:pt idx="4">
                  <c:v>34783629.954930596</c:v>
                </c:pt>
                <c:pt idx="5">
                  <c:v>39822918.016025148</c:v>
                </c:pt>
                <c:pt idx="6">
                  <c:v>43919629.473354474</c:v>
                </c:pt>
                <c:pt idx="7">
                  <c:v>54935972.607883848</c:v>
                </c:pt>
                <c:pt idx="8">
                  <c:v>56635464.621439725</c:v>
                </c:pt>
                <c:pt idx="9">
                  <c:v>58435123.428335167</c:v>
                </c:pt>
                <c:pt idx="10">
                  <c:v>59743334.013411842</c:v>
                </c:pt>
              </c:numCache>
            </c:numRef>
          </c:val>
          <c:extLst>
            <c:ext xmlns:c16="http://schemas.microsoft.com/office/drawing/2014/chart" uri="{C3380CC4-5D6E-409C-BE32-E72D297353CC}">
              <c16:uniqueId val="{00000001-959A-4B9D-8935-E509687AAA94}"/>
            </c:ext>
          </c:extLst>
        </c:ser>
        <c:ser>
          <c:idx val="2"/>
          <c:order val="2"/>
          <c:tx>
            <c:strRef>
              <c:f>'[DRAFT 2025 RES model.xlsx]Rate Impact'!$L$2</c:f>
              <c:strCache>
                <c:ptCount val="1"/>
                <c:pt idx="0">
                  <c:v>Net Tier III</c:v>
                </c:pt>
              </c:strCache>
            </c:strRef>
          </c:tx>
          <c:spPr>
            <a:solidFill>
              <a:schemeClr val="accent3"/>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Impact'!$L$3:$L$13</c:f>
              <c:numCache>
                <c:formatCode>"$"#,##0</c:formatCode>
                <c:ptCount val="11"/>
                <c:pt idx="0">
                  <c:v>12541540.392232945</c:v>
                </c:pt>
                <c:pt idx="1">
                  <c:v>8955461.5521725826</c:v>
                </c:pt>
                <c:pt idx="2">
                  <c:v>4745458.8958785571</c:v>
                </c:pt>
                <c:pt idx="3">
                  <c:v>-122792.48821920529</c:v>
                </c:pt>
                <c:pt idx="4">
                  <c:v>-5678137.5091358311</c:v>
                </c:pt>
                <c:pt idx="5">
                  <c:v>-11705500.789348356</c:v>
                </c:pt>
                <c:pt idx="6">
                  <c:v>-18986712.003676437</c:v>
                </c:pt>
                <c:pt idx="7">
                  <c:v>-25714322.584523633</c:v>
                </c:pt>
                <c:pt idx="8">
                  <c:v>-36069557.953210257</c:v>
                </c:pt>
                <c:pt idx="9">
                  <c:v>-46258194.899906337</c:v>
                </c:pt>
                <c:pt idx="10">
                  <c:v>-56914275.527027853</c:v>
                </c:pt>
              </c:numCache>
            </c:numRef>
          </c:val>
          <c:extLst>
            <c:ext xmlns:c16="http://schemas.microsoft.com/office/drawing/2014/chart" uri="{C3380CC4-5D6E-409C-BE32-E72D297353CC}">
              <c16:uniqueId val="{00000002-959A-4B9D-8935-E509687AAA94}"/>
            </c:ext>
          </c:extLst>
        </c:ser>
        <c:ser>
          <c:idx val="3"/>
          <c:order val="3"/>
          <c:tx>
            <c:strRef>
              <c:f>'[DRAFT 2025 RES model.xlsx]Rate Impact'!$M$2</c:f>
              <c:strCache>
                <c:ptCount val="1"/>
                <c:pt idx="0">
                  <c:v>Tier IV</c:v>
                </c:pt>
              </c:strCache>
            </c:strRef>
          </c:tx>
          <c:spPr>
            <a:solidFill>
              <a:schemeClr val="accent4"/>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Impact'!$M$3:$M$13</c:f>
              <c:numCache>
                <c:formatCode>"$"#,##0</c:formatCode>
                <c:ptCount val="11"/>
                <c:pt idx="0">
                  <c:v>0</c:v>
                </c:pt>
                <c:pt idx="1">
                  <c:v>0</c:v>
                </c:pt>
                <c:pt idx="2">
                  <c:v>6897799.8945462415</c:v>
                </c:pt>
                <c:pt idx="3">
                  <c:v>6983680.934622203</c:v>
                </c:pt>
                <c:pt idx="4">
                  <c:v>6859346.621630528</c:v>
                </c:pt>
                <c:pt idx="5">
                  <c:v>19907229.89772686</c:v>
                </c:pt>
                <c:pt idx="6">
                  <c:v>19518390.100020275</c:v>
                </c:pt>
                <c:pt idx="7">
                  <c:v>31182392.508647125</c:v>
                </c:pt>
                <c:pt idx="8">
                  <c:v>31788924.497076876</c:v>
                </c:pt>
                <c:pt idx="9">
                  <c:v>32437694.876827288</c:v>
                </c:pt>
                <c:pt idx="10">
                  <c:v>46096025.796634816</c:v>
                </c:pt>
              </c:numCache>
            </c:numRef>
          </c:val>
          <c:extLst>
            <c:ext xmlns:c16="http://schemas.microsoft.com/office/drawing/2014/chart" uri="{C3380CC4-5D6E-409C-BE32-E72D297353CC}">
              <c16:uniqueId val="{00000003-959A-4B9D-8935-E509687AAA94}"/>
            </c:ext>
          </c:extLst>
        </c:ser>
        <c:ser>
          <c:idx val="4"/>
          <c:order val="4"/>
          <c:tx>
            <c:strRef>
              <c:f>'[DRAFT 2025 RES model.xlsx]Rate Impact'!$N$2</c:f>
              <c:strCache>
                <c:ptCount val="1"/>
                <c:pt idx="0">
                  <c:v>Tier V</c:v>
                </c:pt>
              </c:strCache>
            </c:strRef>
          </c:tx>
          <c:spPr>
            <a:solidFill>
              <a:schemeClr val="accent5"/>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Impact'!$N$3:$N$13</c:f>
              <c:numCache>
                <c:formatCode>"$"#,##0</c:formatCode>
                <c:ptCount val="11"/>
                <c:pt idx="0">
                  <c:v>773597.71349845524</c:v>
                </c:pt>
                <c:pt idx="1">
                  <c:v>1347704.5296190358</c:v>
                </c:pt>
                <c:pt idx="2">
                  <c:v>1903543.9999529365</c:v>
                </c:pt>
                <c:pt idx="3">
                  <c:v>2517604.4148441697</c:v>
                </c:pt>
                <c:pt idx="4">
                  <c:v>2860018.2933586561</c:v>
                </c:pt>
                <c:pt idx="5">
                  <c:v>3258696.2522328426</c:v>
                </c:pt>
                <c:pt idx="6">
                  <c:v>3571262.6982487803</c:v>
                </c:pt>
                <c:pt idx="7">
                  <c:v>4415204.9430647204</c:v>
                </c:pt>
                <c:pt idx="8">
                  <c:v>4855891.9159574015</c:v>
                </c:pt>
                <c:pt idx="9">
                  <c:v>5327267.9690075023</c:v>
                </c:pt>
                <c:pt idx="10">
                  <c:v>5731644.9304810241</c:v>
                </c:pt>
              </c:numCache>
            </c:numRef>
          </c:val>
          <c:extLst>
            <c:ext xmlns:c16="http://schemas.microsoft.com/office/drawing/2014/chart" uri="{C3380CC4-5D6E-409C-BE32-E72D297353CC}">
              <c16:uniqueId val="{00000004-959A-4B9D-8935-E509687AAA94}"/>
            </c:ext>
          </c:extLst>
        </c:ser>
        <c:dLbls>
          <c:showLegendKey val="0"/>
          <c:showVal val="0"/>
          <c:showCatName val="0"/>
          <c:showSerName val="0"/>
          <c:showPercent val="0"/>
          <c:showBubbleSize val="0"/>
        </c:dLbls>
        <c:gapWidth val="150"/>
        <c:overlap val="100"/>
        <c:axId val="322240240"/>
        <c:axId val="322240600"/>
      </c:barChart>
      <c:lineChart>
        <c:grouping val="standard"/>
        <c:varyColors val="0"/>
        <c:ser>
          <c:idx val="5"/>
          <c:order val="5"/>
          <c:tx>
            <c:strRef>
              <c:f>'[DRAFT 2025 RES model.xlsx]Rate Impact'!$O$2</c:f>
              <c:strCache>
                <c:ptCount val="1"/>
                <c:pt idx="0">
                  <c:v>Total</c:v>
                </c:pt>
              </c:strCache>
            </c:strRef>
          </c:tx>
          <c:spPr>
            <a:ln w="28575" cap="rnd">
              <a:solidFill>
                <a:sysClr val="windowText" lastClr="000000"/>
              </a:solidFill>
              <a:round/>
            </a:ln>
            <a:effectLst/>
          </c:spPr>
          <c:marker>
            <c:symbol val="none"/>
          </c:marker>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Impact'!$O$3:$O$13</c:f>
              <c:numCache>
                <c:formatCode>"$"#,##0</c:formatCode>
                <c:ptCount val="11"/>
                <c:pt idx="0">
                  <c:v>50595914.41861771</c:v>
                </c:pt>
                <c:pt idx="1">
                  <c:v>52567594.819336861</c:v>
                </c:pt>
                <c:pt idx="2">
                  <c:v>59300584.859226845</c:v>
                </c:pt>
                <c:pt idx="3">
                  <c:v>61631666.290631793</c:v>
                </c:pt>
                <c:pt idx="4">
                  <c:v>64479148.37114609</c:v>
                </c:pt>
                <c:pt idx="5">
                  <c:v>86491966.58219108</c:v>
                </c:pt>
                <c:pt idx="6">
                  <c:v>83339972.257482588</c:v>
                </c:pt>
                <c:pt idx="7">
                  <c:v>98163382.979976669</c:v>
                </c:pt>
                <c:pt idx="8">
                  <c:v>91033857.746712148</c:v>
                </c:pt>
                <c:pt idx="9">
                  <c:v>84561544.708202034</c:v>
                </c:pt>
                <c:pt idx="10">
                  <c:v>89103207.496694714</c:v>
                </c:pt>
              </c:numCache>
            </c:numRef>
          </c:val>
          <c:smooth val="0"/>
          <c:extLst>
            <c:ext xmlns:c16="http://schemas.microsoft.com/office/drawing/2014/chart" uri="{C3380CC4-5D6E-409C-BE32-E72D297353CC}">
              <c16:uniqueId val="{00000005-959A-4B9D-8935-E509687AAA94}"/>
            </c:ext>
          </c:extLst>
        </c:ser>
        <c:dLbls>
          <c:showLegendKey val="0"/>
          <c:showVal val="0"/>
          <c:showCatName val="0"/>
          <c:showSerName val="0"/>
          <c:showPercent val="0"/>
          <c:showBubbleSize val="0"/>
        </c:dLbls>
        <c:marker val="1"/>
        <c:smooth val="0"/>
        <c:axId val="322240240"/>
        <c:axId val="322240600"/>
      </c:lineChart>
      <c:catAx>
        <c:axId val="322240240"/>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322240600"/>
        <c:crosses val="autoZero"/>
        <c:auto val="1"/>
        <c:lblAlgn val="ctr"/>
        <c:lblOffset val="100"/>
        <c:noMultiLvlLbl val="0"/>
      </c:catAx>
      <c:valAx>
        <c:axId val="322240600"/>
        <c:scaling>
          <c:orientation val="minMax"/>
        </c:scaling>
        <c:delete val="0"/>
        <c:axPos val="l"/>
        <c:majorGridlines>
          <c:spPr>
            <a:ln w="9525" cap="flat" cmpd="sng" algn="ctr">
              <a:solidFill>
                <a:schemeClr val="tx1">
                  <a:lumMod val="15000"/>
                  <a:lumOff val="85000"/>
                </a:schemeClr>
              </a:solidFill>
              <a:round/>
            </a:ln>
            <a:effectLst/>
          </c:spPr>
        </c:majorGridlines>
        <c:numFmt formatCode="&quot;$&quot;#,##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322240240"/>
        <c:crosses val="autoZero"/>
        <c:crossBetween val="between"/>
        <c:majorUnit val="20000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Old</a:t>
            </a:r>
            <a:r>
              <a:rPr lang="en-US"/>
              <a:t> Renewable</a:t>
            </a:r>
            <a:r>
              <a:rPr lang="en-US" baseline="0"/>
              <a:t> Energy Standard Requirements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cked"/>
        <c:varyColors val="0"/>
        <c:ser>
          <c:idx val="0"/>
          <c:order val="0"/>
          <c:tx>
            <c:strRef>
              <c:f>'annual RES req'!$C$2</c:f>
              <c:strCache>
                <c:ptCount val="1"/>
                <c:pt idx="0">
                  <c:v>Net Tier I</c:v>
                </c:pt>
              </c:strCache>
            </c:strRef>
          </c:tx>
          <c:spPr>
            <a:solidFill>
              <a:schemeClr val="accent1"/>
            </a:solidFill>
            <a:ln>
              <a:noFill/>
            </a:ln>
            <a:effectLst/>
          </c:spPr>
          <c:cat>
            <c:numRef>
              <c:f>'annual RES req'!$A$3:$A$18</c:f>
              <c:numCache>
                <c:formatCode>General</c:formatCode>
                <c:ptCount val="16"/>
                <c:pt idx="0">
                  <c:v>2017</c:v>
                </c:pt>
                <c:pt idx="1">
                  <c:v>2018</c:v>
                </c:pt>
                <c:pt idx="2">
                  <c:v>2019</c:v>
                </c:pt>
                <c:pt idx="3">
                  <c:v>2020</c:v>
                </c:pt>
                <c:pt idx="4">
                  <c:v>2021</c:v>
                </c:pt>
                <c:pt idx="5">
                  <c:v>2022</c:v>
                </c:pt>
                <c:pt idx="6">
                  <c:v>2023</c:v>
                </c:pt>
                <c:pt idx="7">
                  <c:v>2024</c:v>
                </c:pt>
                <c:pt idx="8">
                  <c:v>2025</c:v>
                </c:pt>
                <c:pt idx="9">
                  <c:v>2026</c:v>
                </c:pt>
                <c:pt idx="10">
                  <c:v>2027</c:v>
                </c:pt>
                <c:pt idx="11">
                  <c:v>2028</c:v>
                </c:pt>
                <c:pt idx="12">
                  <c:v>2029</c:v>
                </c:pt>
                <c:pt idx="13">
                  <c:v>2030</c:v>
                </c:pt>
                <c:pt idx="14">
                  <c:v>2031</c:v>
                </c:pt>
                <c:pt idx="15">
                  <c:v>2032</c:v>
                </c:pt>
              </c:numCache>
            </c:numRef>
          </c:cat>
          <c:val>
            <c:numRef>
              <c:f>'annual RES req'!$C$3:$C$18</c:f>
              <c:numCache>
                <c:formatCode>0.0%</c:formatCode>
                <c:ptCount val="16"/>
                <c:pt idx="0">
                  <c:v>0.54</c:v>
                </c:pt>
                <c:pt idx="1">
                  <c:v>0.53400000000000003</c:v>
                </c:pt>
                <c:pt idx="2">
                  <c:v>0.52800000000000002</c:v>
                </c:pt>
                <c:pt idx="3">
                  <c:v>0.56199999999999994</c:v>
                </c:pt>
                <c:pt idx="4">
                  <c:v>0.55599999999999994</c:v>
                </c:pt>
                <c:pt idx="5">
                  <c:v>0.54999999999999993</c:v>
                </c:pt>
                <c:pt idx="6">
                  <c:v>0.58399999999999996</c:v>
                </c:pt>
                <c:pt idx="7">
                  <c:v>0.57800000000000007</c:v>
                </c:pt>
                <c:pt idx="8">
                  <c:v>0.57200000000000006</c:v>
                </c:pt>
                <c:pt idx="9">
                  <c:v>0.60600000000000009</c:v>
                </c:pt>
                <c:pt idx="10">
                  <c:v>0.60000000000000009</c:v>
                </c:pt>
                <c:pt idx="11">
                  <c:v>0.59400000000000008</c:v>
                </c:pt>
                <c:pt idx="12">
                  <c:v>0.62800000000000011</c:v>
                </c:pt>
                <c:pt idx="13">
                  <c:v>0.62200000000000011</c:v>
                </c:pt>
                <c:pt idx="14">
                  <c:v>0.6160000000000001</c:v>
                </c:pt>
                <c:pt idx="15">
                  <c:v>0.65000000000000013</c:v>
                </c:pt>
              </c:numCache>
            </c:numRef>
          </c:val>
          <c:extLst>
            <c:ext xmlns:c16="http://schemas.microsoft.com/office/drawing/2014/chart" uri="{C3380CC4-5D6E-409C-BE32-E72D297353CC}">
              <c16:uniqueId val="{00000000-4877-46FC-A8E5-B2923E1E7BED}"/>
            </c:ext>
          </c:extLst>
        </c:ser>
        <c:ser>
          <c:idx val="1"/>
          <c:order val="1"/>
          <c:tx>
            <c:strRef>
              <c:f>'annual RES req'!$D$2</c:f>
              <c:strCache>
                <c:ptCount val="1"/>
                <c:pt idx="0">
                  <c:v>Tier II</c:v>
                </c:pt>
              </c:strCache>
            </c:strRef>
          </c:tx>
          <c:spPr>
            <a:solidFill>
              <a:schemeClr val="accent2"/>
            </a:solidFill>
            <a:ln>
              <a:noFill/>
            </a:ln>
            <a:effectLst/>
          </c:spPr>
          <c:cat>
            <c:numRef>
              <c:f>'annual RES req'!$A$3:$A$18</c:f>
              <c:numCache>
                <c:formatCode>General</c:formatCode>
                <c:ptCount val="16"/>
                <c:pt idx="0">
                  <c:v>2017</c:v>
                </c:pt>
                <c:pt idx="1">
                  <c:v>2018</c:v>
                </c:pt>
                <c:pt idx="2">
                  <c:v>2019</c:v>
                </c:pt>
                <c:pt idx="3">
                  <c:v>2020</c:v>
                </c:pt>
                <c:pt idx="4">
                  <c:v>2021</c:v>
                </c:pt>
                <c:pt idx="5">
                  <c:v>2022</c:v>
                </c:pt>
                <c:pt idx="6">
                  <c:v>2023</c:v>
                </c:pt>
                <c:pt idx="7">
                  <c:v>2024</c:v>
                </c:pt>
                <c:pt idx="8">
                  <c:v>2025</c:v>
                </c:pt>
                <c:pt idx="9">
                  <c:v>2026</c:v>
                </c:pt>
                <c:pt idx="10">
                  <c:v>2027</c:v>
                </c:pt>
                <c:pt idx="11">
                  <c:v>2028</c:v>
                </c:pt>
                <c:pt idx="12">
                  <c:v>2029</c:v>
                </c:pt>
                <c:pt idx="13">
                  <c:v>2030</c:v>
                </c:pt>
                <c:pt idx="14">
                  <c:v>2031</c:v>
                </c:pt>
                <c:pt idx="15">
                  <c:v>2032</c:v>
                </c:pt>
              </c:numCache>
            </c:numRef>
          </c:cat>
          <c:val>
            <c:numRef>
              <c:f>'annual RES req'!$D$3:$D$18</c:f>
              <c:numCache>
                <c:formatCode>0.0%</c:formatCode>
                <c:ptCount val="16"/>
                <c:pt idx="0">
                  <c:v>0.01</c:v>
                </c:pt>
                <c:pt idx="1">
                  <c:v>1.6E-2</c:v>
                </c:pt>
                <c:pt idx="2">
                  <c:v>2.1999999999999999E-2</c:v>
                </c:pt>
                <c:pt idx="3">
                  <c:v>2.7999999999999997E-2</c:v>
                </c:pt>
                <c:pt idx="4">
                  <c:v>3.3999999999999996E-2</c:v>
                </c:pt>
                <c:pt idx="5">
                  <c:v>3.9999999999999994E-2</c:v>
                </c:pt>
                <c:pt idx="6">
                  <c:v>4.5999999999999992E-2</c:v>
                </c:pt>
                <c:pt idx="7">
                  <c:v>5.1999999999999991E-2</c:v>
                </c:pt>
                <c:pt idx="8">
                  <c:v>5.7999999999999989E-2</c:v>
                </c:pt>
                <c:pt idx="9">
                  <c:v>6.3999999999999987E-2</c:v>
                </c:pt>
                <c:pt idx="10">
                  <c:v>6.9999999999999993E-2</c:v>
                </c:pt>
                <c:pt idx="11">
                  <c:v>7.5999999999999998E-2</c:v>
                </c:pt>
                <c:pt idx="12">
                  <c:v>8.2000000000000003E-2</c:v>
                </c:pt>
                <c:pt idx="13">
                  <c:v>8.8000000000000009E-2</c:v>
                </c:pt>
                <c:pt idx="14">
                  <c:v>9.4000000000000014E-2</c:v>
                </c:pt>
                <c:pt idx="15">
                  <c:v>0.10000000000000002</c:v>
                </c:pt>
              </c:numCache>
            </c:numRef>
          </c:val>
          <c:extLst>
            <c:ext xmlns:c16="http://schemas.microsoft.com/office/drawing/2014/chart" uri="{C3380CC4-5D6E-409C-BE32-E72D297353CC}">
              <c16:uniqueId val="{00000001-4877-46FC-A8E5-B2923E1E7BED}"/>
            </c:ext>
          </c:extLst>
        </c:ser>
        <c:dLbls>
          <c:showLegendKey val="0"/>
          <c:showVal val="0"/>
          <c:showCatName val="0"/>
          <c:showSerName val="0"/>
          <c:showPercent val="0"/>
          <c:showBubbleSize val="0"/>
        </c:dLbls>
        <c:axId val="1021691400"/>
        <c:axId val="1021696976"/>
      </c:areaChart>
      <c:catAx>
        <c:axId val="10216914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21696976"/>
        <c:crosses val="autoZero"/>
        <c:auto val="1"/>
        <c:lblAlgn val="ctr"/>
        <c:lblOffset val="100"/>
        <c:noMultiLvlLbl val="0"/>
      </c:catAx>
      <c:valAx>
        <c:axId val="1021696976"/>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02169140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VELCO 2024 Long Range Transmission Plan</a:t>
            </a:r>
          </a:p>
          <a:p>
            <a:pPr>
              <a:defRPr b="1"/>
            </a:pPr>
            <a:r>
              <a:rPr lang="en-US" b="1"/>
              <a:t>Statewide</a:t>
            </a:r>
            <a:r>
              <a:rPr lang="en-US" b="1" baseline="0"/>
              <a:t> Load Forecast</a:t>
            </a:r>
            <a:endParaRPr lang="en-US" b="1"/>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160681459309904"/>
          <c:y val="0.17844553266416058"/>
          <c:w val="0.811688587782324"/>
          <c:h val="0.68910426313912665"/>
        </c:manualLayout>
      </c:layout>
      <c:lineChart>
        <c:grouping val="standard"/>
        <c:varyColors val="0"/>
        <c:ser>
          <c:idx val="0"/>
          <c:order val="0"/>
          <c:tx>
            <c:v>BAU (Continued Growth)</c:v>
          </c:tx>
          <c:spPr>
            <a:ln w="28575" cap="rnd">
              <a:solidFill>
                <a:schemeClr val="accent1"/>
              </a:solidFill>
              <a:round/>
            </a:ln>
            <a:effectLst/>
          </c:spPr>
          <c:marker>
            <c:symbol val="none"/>
          </c:marker>
          <c:cat>
            <c:numRef>
              <c:f>'[DRAFT 2025 RES model.xlsx]Load Forecast'!$A$6:$A$16</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model.xlsx]Load Forecast'!$G$6:$G$16</c:f>
              <c:numCache>
                <c:formatCode>#,##0</c:formatCode>
                <c:ptCount val="11"/>
                <c:pt idx="0">
                  <c:v>6071698.8867315007</c:v>
                </c:pt>
                <c:pt idx="1">
                  <c:v>6114967.8152850615</c:v>
                </c:pt>
                <c:pt idx="2">
                  <c:v>6163671.8652282413</c:v>
                </c:pt>
                <c:pt idx="3">
                  <c:v>6225730.3239021655</c:v>
                </c:pt>
                <c:pt idx="4">
                  <c:v>6273575.0955762872</c:v>
                </c:pt>
                <c:pt idx="5">
                  <c:v>6335843.3002838604</c:v>
                </c:pt>
                <c:pt idx="6">
                  <c:v>6409069.6046545431</c:v>
                </c:pt>
                <c:pt idx="7">
                  <c:v>6507710.9787170896</c:v>
                </c:pt>
                <c:pt idx="8">
                  <c:v>6596559.2138399016</c:v>
                </c:pt>
                <c:pt idx="9">
                  <c:v>6698574.1219204003</c:v>
                </c:pt>
                <c:pt idx="10">
                  <c:v>6802705.16354731</c:v>
                </c:pt>
              </c:numCache>
            </c:numRef>
          </c:val>
          <c:smooth val="0"/>
          <c:extLst>
            <c:ext xmlns:c16="http://schemas.microsoft.com/office/drawing/2014/chart" uri="{C3380CC4-5D6E-409C-BE32-E72D297353CC}">
              <c16:uniqueId val="{00000000-5760-4E04-8CDB-02F231782602}"/>
            </c:ext>
          </c:extLst>
        </c:ser>
        <c:ser>
          <c:idx val="2"/>
          <c:order val="1"/>
          <c:tx>
            <c:v>Policy (VT Roadmap)</c:v>
          </c:tx>
          <c:spPr>
            <a:ln w="28575" cap="rnd">
              <a:solidFill>
                <a:schemeClr val="accent3"/>
              </a:solidFill>
              <a:round/>
            </a:ln>
            <a:effectLst/>
          </c:spPr>
          <c:marker>
            <c:symbol val="none"/>
          </c:marker>
          <c:cat>
            <c:numRef>
              <c:f>'[DRAFT 2025 RES model.xlsx]Load Forecast'!$A$6:$A$16</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model.xlsx]Load Forecast'!$O$6:$O$16</c:f>
              <c:numCache>
                <c:formatCode>#,##0</c:formatCode>
                <c:ptCount val="11"/>
                <c:pt idx="0">
                  <c:v>6159986.0799216339</c:v>
                </c:pt>
                <c:pt idx="1">
                  <c:v>6269324.550796546</c:v>
                </c:pt>
                <c:pt idx="2">
                  <c:v>6397255.576150001</c:v>
                </c:pt>
                <c:pt idx="3">
                  <c:v>6539584.3123036427</c:v>
                </c:pt>
                <c:pt idx="4">
                  <c:v>6681807.0928948838</c:v>
                </c:pt>
                <c:pt idx="5">
                  <c:v>6832361.4069560561</c:v>
                </c:pt>
                <c:pt idx="6">
                  <c:v>6986003.7232129313</c:v>
                </c:pt>
                <c:pt idx="7">
                  <c:v>7150575.5696815532</c:v>
                </c:pt>
                <c:pt idx="8">
                  <c:v>7289662.1653458681</c:v>
                </c:pt>
                <c:pt idx="9">
                  <c:v>7438434.637711158</c:v>
                </c:pt>
                <c:pt idx="10">
                  <c:v>7566061.3169552684</c:v>
                </c:pt>
              </c:numCache>
            </c:numRef>
          </c:val>
          <c:smooth val="0"/>
          <c:extLst>
            <c:ext xmlns:c16="http://schemas.microsoft.com/office/drawing/2014/chart" uri="{C3380CC4-5D6E-409C-BE32-E72D297353CC}">
              <c16:uniqueId val="{00000001-5760-4E04-8CDB-02F231782602}"/>
            </c:ext>
          </c:extLst>
        </c:ser>
        <c:dLbls>
          <c:showLegendKey val="0"/>
          <c:showVal val="0"/>
          <c:showCatName val="0"/>
          <c:showSerName val="0"/>
          <c:showPercent val="0"/>
          <c:showBubbleSize val="0"/>
        </c:dLbls>
        <c:smooth val="0"/>
        <c:axId val="1455221232"/>
        <c:axId val="1455220872"/>
      </c:lineChart>
      <c:catAx>
        <c:axId val="1455221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55220872"/>
        <c:crosses val="autoZero"/>
        <c:auto val="1"/>
        <c:lblAlgn val="ctr"/>
        <c:lblOffset val="100"/>
        <c:noMultiLvlLbl val="0"/>
      </c:catAx>
      <c:valAx>
        <c:axId val="14552208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t>MWh</a:t>
                </a:r>
              </a:p>
            </c:rich>
          </c:tx>
          <c:layout>
            <c:manualLayout>
              <c:xMode val="edge"/>
              <c:yMode val="edge"/>
              <c:x val="2.5915614764687772E-3"/>
              <c:y val="0.4054828970609974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1455221232"/>
        <c:crosses val="autoZero"/>
        <c:crossBetween val="between"/>
      </c:valAx>
      <c:spPr>
        <a:noFill/>
        <a:ln>
          <a:noFill/>
        </a:ln>
        <a:effectLst/>
      </c:spPr>
    </c:plotArea>
    <c:legend>
      <c:legendPos val="b"/>
      <c:layout>
        <c:manualLayout>
          <c:xMode val="edge"/>
          <c:yMode val="edge"/>
          <c:x val="0.57044356412259856"/>
          <c:y val="0.49978439095704119"/>
          <c:w val="0.3433281020112961"/>
          <c:h val="0.17574123642729389"/>
        </c:manualLayout>
      </c:layout>
      <c:overlay val="0"/>
      <c:spPr>
        <a:solidFill>
          <a:schemeClr val="lt1"/>
        </a:solidFill>
        <a:ln w="19050" cap="flat" cmpd="sng" algn="ctr">
          <a:solidFill>
            <a:schemeClr val="dk1"/>
          </a:solidFill>
          <a:prstDash val="solid"/>
          <a:miter lim="800000"/>
        </a:ln>
        <a:effectLst/>
      </c:spPr>
      <c:txPr>
        <a:bodyPr rot="0" spcFirstLastPara="1" vertOverflow="ellipsis" vert="horz" wrap="square" anchor="ctr" anchorCtr="1"/>
        <a:lstStyle/>
        <a:p>
          <a:pPr>
            <a:defRPr sz="1050" b="0" i="0" u="none" strike="noStrike" kern="1200" baseline="0">
              <a:solidFill>
                <a:schemeClr val="dk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a:t>Tier I REC Prices</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cat>
            <c:numRef>
              <c:f>'[DRAFT 2025 RES model.xlsx]REC prices'!$A$2:$A$12</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model.xlsx]REC prices'!$B$2:$B$12</c:f>
              <c:numCache>
                <c:formatCode>"$"#,##0.00</c:formatCode>
                <c:ptCount val="11"/>
                <c:pt idx="0">
                  <c:v>6</c:v>
                </c:pt>
                <c:pt idx="1">
                  <c:v>6</c:v>
                </c:pt>
                <c:pt idx="2">
                  <c:v>6</c:v>
                </c:pt>
                <c:pt idx="3">
                  <c:v>6</c:v>
                </c:pt>
                <c:pt idx="4">
                  <c:v>7.125</c:v>
                </c:pt>
                <c:pt idx="5">
                  <c:v>7.125</c:v>
                </c:pt>
                <c:pt idx="6">
                  <c:v>7.125</c:v>
                </c:pt>
                <c:pt idx="7">
                  <c:v>7.125</c:v>
                </c:pt>
                <c:pt idx="8">
                  <c:v>7.125</c:v>
                </c:pt>
                <c:pt idx="9">
                  <c:v>7.125</c:v>
                </c:pt>
                <c:pt idx="10">
                  <c:v>7.125</c:v>
                </c:pt>
              </c:numCache>
            </c:numRef>
          </c:val>
          <c:smooth val="0"/>
          <c:extLst>
            <c:ext xmlns:c16="http://schemas.microsoft.com/office/drawing/2014/chart" uri="{C3380CC4-5D6E-409C-BE32-E72D297353CC}">
              <c16:uniqueId val="{00000000-44C4-4029-BDFA-6CE2728E205B}"/>
            </c:ext>
          </c:extLst>
        </c:ser>
        <c:dLbls>
          <c:showLegendKey val="0"/>
          <c:showVal val="0"/>
          <c:showCatName val="0"/>
          <c:showSerName val="0"/>
          <c:showPercent val="0"/>
          <c:showBubbleSize val="0"/>
        </c:dLbls>
        <c:smooth val="0"/>
        <c:axId val="987656752"/>
        <c:axId val="632585888"/>
      </c:lineChart>
      <c:catAx>
        <c:axId val="987656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32585888"/>
        <c:crosses val="autoZero"/>
        <c:auto val="1"/>
        <c:lblAlgn val="ctr"/>
        <c:lblOffset val="100"/>
        <c:noMultiLvlLbl val="0"/>
      </c:catAx>
      <c:valAx>
        <c:axId val="632585888"/>
        <c:scaling>
          <c:orientation val="minMax"/>
          <c:max val="10"/>
          <c:min val="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9876567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a:t>Tier II REC Prices</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cat>
            <c:numRef>
              <c:f>'[DRAFT 2025 RES model.xlsx]REC prices'!$A$2:$A$12</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model.xlsx]REC prices'!$C$2:$C$12</c:f>
              <c:numCache>
                <c:formatCode>"$"#,##0.00</c:formatCode>
                <c:ptCount val="11"/>
                <c:pt idx="0">
                  <c:v>45.884421229755311</c:v>
                </c:pt>
                <c:pt idx="1">
                  <c:v>45.884421229755311</c:v>
                </c:pt>
                <c:pt idx="2">
                  <c:v>44.601937406563394</c:v>
                </c:pt>
                <c:pt idx="3">
                  <c:v>44.174442798832757</c:v>
                </c:pt>
                <c:pt idx="4">
                  <c:v>42.464464367910196</c:v>
                </c:pt>
                <c:pt idx="5">
                  <c:v>41.609475152448915</c:v>
                </c:pt>
                <c:pt idx="6">
                  <c:v>39.899496721526361</c:v>
                </c:pt>
                <c:pt idx="7">
                  <c:v>43.502665558113179</c:v>
                </c:pt>
                <c:pt idx="8">
                  <c:v>43.502665558113179</c:v>
                </c:pt>
                <c:pt idx="9">
                  <c:v>43.502665558113179</c:v>
                </c:pt>
                <c:pt idx="10">
                  <c:v>43.502665558113179</c:v>
                </c:pt>
              </c:numCache>
            </c:numRef>
          </c:val>
          <c:smooth val="0"/>
          <c:extLst>
            <c:ext xmlns:c16="http://schemas.microsoft.com/office/drawing/2014/chart" uri="{C3380CC4-5D6E-409C-BE32-E72D297353CC}">
              <c16:uniqueId val="{00000000-6C7E-415B-B5BA-C63BF7B8520A}"/>
            </c:ext>
          </c:extLst>
        </c:ser>
        <c:dLbls>
          <c:showLegendKey val="0"/>
          <c:showVal val="0"/>
          <c:showCatName val="0"/>
          <c:showSerName val="0"/>
          <c:showPercent val="0"/>
          <c:showBubbleSize val="0"/>
        </c:dLbls>
        <c:smooth val="0"/>
        <c:axId val="987656752"/>
        <c:axId val="632585888"/>
      </c:lineChart>
      <c:catAx>
        <c:axId val="987656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32585888"/>
        <c:crosses val="autoZero"/>
        <c:auto val="1"/>
        <c:lblAlgn val="ctr"/>
        <c:lblOffset val="100"/>
        <c:noMultiLvlLbl val="0"/>
      </c:catAx>
      <c:valAx>
        <c:axId val="632585888"/>
        <c:scaling>
          <c:orientation val="minMax"/>
          <c:max val="50"/>
          <c:min val="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9876567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a:t>Tier IV REC Prices</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647681539807523"/>
          <c:y val="0.1909213141566509"/>
          <c:w val="0.84296762904636924"/>
          <c:h val="0.68499723350356156"/>
        </c:manualLayout>
      </c:layout>
      <c:lineChart>
        <c:grouping val="standard"/>
        <c:varyColors val="0"/>
        <c:ser>
          <c:idx val="0"/>
          <c:order val="0"/>
          <c:spPr>
            <a:ln w="28575" cap="rnd">
              <a:solidFill>
                <a:schemeClr val="accent1"/>
              </a:solidFill>
              <a:round/>
            </a:ln>
            <a:effectLst/>
          </c:spPr>
          <c:marker>
            <c:symbol val="none"/>
          </c:marker>
          <c:cat>
            <c:numRef>
              <c:f>'[DRAFT 2025 RES model.xlsx]REC prices'!$A$2:$A$12</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model.xlsx]REC prices'!$D$2:$D$12</c:f>
              <c:numCache>
                <c:formatCode>"$"#,##0.00</c:formatCode>
                <c:ptCount val="11"/>
                <c:pt idx="0">
                  <c:v>40.25</c:v>
                </c:pt>
                <c:pt idx="1">
                  <c:v>40.25</c:v>
                </c:pt>
                <c:pt idx="2">
                  <c:v>39.125</c:v>
                </c:pt>
                <c:pt idx="3">
                  <c:v>38.75</c:v>
                </c:pt>
                <c:pt idx="4">
                  <c:v>37.25</c:v>
                </c:pt>
                <c:pt idx="5">
                  <c:v>36.5</c:v>
                </c:pt>
                <c:pt idx="6">
                  <c:v>35</c:v>
                </c:pt>
                <c:pt idx="7">
                  <c:v>38.160714285714285</c:v>
                </c:pt>
                <c:pt idx="8">
                  <c:v>38.160714285714285</c:v>
                </c:pt>
                <c:pt idx="9">
                  <c:v>38.160714285714285</c:v>
                </c:pt>
                <c:pt idx="10">
                  <c:v>38.160714285714285</c:v>
                </c:pt>
              </c:numCache>
            </c:numRef>
          </c:val>
          <c:smooth val="0"/>
          <c:extLst>
            <c:ext xmlns:c16="http://schemas.microsoft.com/office/drawing/2014/chart" uri="{C3380CC4-5D6E-409C-BE32-E72D297353CC}">
              <c16:uniqueId val="{00000000-5B8F-41D4-8C4C-81BC9CB22D43}"/>
            </c:ext>
          </c:extLst>
        </c:ser>
        <c:dLbls>
          <c:showLegendKey val="0"/>
          <c:showVal val="0"/>
          <c:showCatName val="0"/>
          <c:showSerName val="0"/>
          <c:showPercent val="0"/>
          <c:showBubbleSize val="0"/>
        </c:dLbls>
        <c:smooth val="0"/>
        <c:axId val="987656752"/>
        <c:axId val="632585888"/>
      </c:lineChart>
      <c:catAx>
        <c:axId val="987656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32585888"/>
        <c:crosses val="autoZero"/>
        <c:auto val="1"/>
        <c:lblAlgn val="ctr"/>
        <c:lblOffset val="100"/>
        <c:noMultiLvlLbl val="0"/>
      </c:catAx>
      <c:valAx>
        <c:axId val="632585888"/>
        <c:scaling>
          <c:orientation val="minMax"/>
          <c:max val="50"/>
          <c:min val="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9876567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a:t>Tier V</a:t>
            </a:r>
            <a:r>
              <a:rPr lang="en-US" sz="1800" b="1" baseline="0"/>
              <a:t> </a:t>
            </a:r>
            <a:r>
              <a:rPr lang="en-US" sz="1800" b="1"/>
              <a:t>REC Prices</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cat>
            <c:numRef>
              <c:f>'[DRAFT 2025 RES model.xlsx]REC prices'!$A$2:$A$12</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model.xlsx]REC prices'!$E$2:$E$12</c:f>
              <c:numCache>
                <c:formatCode>"$"#,##0.00</c:formatCode>
                <c:ptCount val="11"/>
                <c:pt idx="0">
                  <c:v>40.25</c:v>
                </c:pt>
                <c:pt idx="1">
                  <c:v>40.25</c:v>
                </c:pt>
                <c:pt idx="2">
                  <c:v>39.125</c:v>
                </c:pt>
                <c:pt idx="3">
                  <c:v>38.75</c:v>
                </c:pt>
                <c:pt idx="4">
                  <c:v>37.25</c:v>
                </c:pt>
                <c:pt idx="5">
                  <c:v>36.5</c:v>
                </c:pt>
                <c:pt idx="6">
                  <c:v>35</c:v>
                </c:pt>
                <c:pt idx="7">
                  <c:v>38.160714285714285</c:v>
                </c:pt>
                <c:pt idx="8">
                  <c:v>38.160714285714285</c:v>
                </c:pt>
                <c:pt idx="9">
                  <c:v>38.160714285714285</c:v>
                </c:pt>
                <c:pt idx="10">
                  <c:v>38.160714285714285</c:v>
                </c:pt>
              </c:numCache>
            </c:numRef>
          </c:val>
          <c:smooth val="0"/>
          <c:extLst>
            <c:ext xmlns:c16="http://schemas.microsoft.com/office/drawing/2014/chart" uri="{C3380CC4-5D6E-409C-BE32-E72D297353CC}">
              <c16:uniqueId val="{00000000-B4B9-49A4-9883-7D663144DF7D}"/>
            </c:ext>
          </c:extLst>
        </c:ser>
        <c:dLbls>
          <c:showLegendKey val="0"/>
          <c:showVal val="0"/>
          <c:showCatName val="0"/>
          <c:showSerName val="0"/>
          <c:showPercent val="0"/>
          <c:showBubbleSize val="0"/>
        </c:dLbls>
        <c:smooth val="0"/>
        <c:axId val="987656752"/>
        <c:axId val="632585888"/>
      </c:lineChart>
      <c:catAx>
        <c:axId val="987656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32585888"/>
        <c:crosses val="autoZero"/>
        <c:auto val="1"/>
        <c:lblAlgn val="ctr"/>
        <c:lblOffset val="100"/>
        <c:noMultiLvlLbl val="0"/>
      </c:catAx>
      <c:valAx>
        <c:axId val="632585888"/>
        <c:scaling>
          <c:orientation val="minMax"/>
          <c:max val="50"/>
          <c:min val="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9876567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a:t>Energy Price Scenarios</a:t>
            </a:r>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0433234416344173"/>
          <c:y val="0.11259086063220035"/>
          <c:w val="0.74194622724700099"/>
          <c:h val="0.71065655807009909"/>
        </c:manualLayout>
      </c:layout>
      <c:lineChart>
        <c:grouping val="standard"/>
        <c:varyColors val="0"/>
        <c:ser>
          <c:idx val="0"/>
          <c:order val="0"/>
          <c:tx>
            <c:strRef>
              <c:f>'[DRAFT 2025 RES model.xlsx]Rate Impact'!$B$36</c:f>
              <c:strCache>
                <c:ptCount val="1"/>
                <c:pt idx="0">
                  <c:v>Low</c:v>
                </c:pt>
              </c:strCache>
            </c:strRef>
          </c:tx>
          <c:spPr>
            <a:ln w="28575" cap="rnd">
              <a:solidFill>
                <a:schemeClr val="accent1"/>
              </a:solidFill>
              <a:round/>
            </a:ln>
            <a:effectLst/>
          </c:spPr>
          <c:marker>
            <c:symbol val="none"/>
          </c:marker>
          <c:cat>
            <c:numRef>
              <c:f>'[DRAFT 2025 RES model.xlsx]Rate Impact'!$A$39:$A$49</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Impact'!$B$39:$B$49</c:f>
              <c:numCache>
                <c:formatCode>"$"#,##0.00</c:formatCode>
                <c:ptCount val="11"/>
                <c:pt idx="0">
                  <c:v>58.639400133993696</c:v>
                </c:pt>
                <c:pt idx="1">
                  <c:v>46.463080669056637</c:v>
                </c:pt>
                <c:pt idx="2">
                  <c:v>44.606384544306408</c:v>
                </c:pt>
                <c:pt idx="3">
                  <c:v>44.433951684953065</c:v>
                </c:pt>
                <c:pt idx="4">
                  <c:v>43.856982925392487</c:v>
                </c:pt>
                <c:pt idx="5">
                  <c:v>43.160242917024362</c:v>
                </c:pt>
                <c:pt idx="6">
                  <c:v>44.201111912651932</c:v>
                </c:pt>
                <c:pt idx="7">
                  <c:v>42.602555303341205</c:v>
                </c:pt>
                <c:pt idx="8">
                  <c:v>43.36842422758636</c:v>
                </c:pt>
                <c:pt idx="9">
                  <c:v>43.597403398231549</c:v>
                </c:pt>
                <c:pt idx="10">
                  <c:v>43.869525883031301</c:v>
                </c:pt>
              </c:numCache>
            </c:numRef>
          </c:val>
          <c:smooth val="0"/>
          <c:extLst>
            <c:ext xmlns:c16="http://schemas.microsoft.com/office/drawing/2014/chart" uri="{C3380CC4-5D6E-409C-BE32-E72D297353CC}">
              <c16:uniqueId val="{00000000-1AF1-4555-8DFC-61166D3468A6}"/>
            </c:ext>
          </c:extLst>
        </c:ser>
        <c:ser>
          <c:idx val="1"/>
          <c:order val="1"/>
          <c:tx>
            <c:strRef>
              <c:f>'[DRAFT 2025 RES model.xlsx]Rate Impact'!$C$36</c:f>
              <c:strCache>
                <c:ptCount val="1"/>
                <c:pt idx="0">
                  <c:v>Mid</c:v>
                </c:pt>
              </c:strCache>
            </c:strRef>
          </c:tx>
          <c:spPr>
            <a:ln w="28575" cap="rnd">
              <a:solidFill>
                <a:schemeClr val="accent2"/>
              </a:solidFill>
              <a:round/>
            </a:ln>
            <a:effectLst/>
          </c:spPr>
          <c:marker>
            <c:symbol val="none"/>
          </c:marker>
          <c:cat>
            <c:numRef>
              <c:f>'[DRAFT 2025 RES model.xlsx]Rate Impact'!$A$39:$A$49</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Impact'!$C$39:$C$49</c:f>
              <c:numCache>
                <c:formatCode>"$"#,##0.00</c:formatCode>
                <c:ptCount val="11"/>
                <c:pt idx="0">
                  <c:v>65.154889037770772</c:v>
                </c:pt>
                <c:pt idx="1">
                  <c:v>51.625645187840703</c:v>
                </c:pt>
                <c:pt idx="2">
                  <c:v>49.562649493673788</c:v>
                </c:pt>
                <c:pt idx="3">
                  <c:v>49.371057427725624</c:v>
                </c:pt>
                <c:pt idx="4">
                  <c:v>48.729981028213871</c:v>
                </c:pt>
                <c:pt idx="5">
                  <c:v>47.955825463360398</c:v>
                </c:pt>
                <c:pt idx="6">
                  <c:v>49.112346569613258</c:v>
                </c:pt>
                <c:pt idx="7">
                  <c:v>47.336172559268007</c:v>
                </c:pt>
                <c:pt idx="8">
                  <c:v>48.187138030651511</c:v>
                </c:pt>
                <c:pt idx="9">
                  <c:v>48.441559331368389</c:v>
                </c:pt>
                <c:pt idx="10">
                  <c:v>48.743917647812552</c:v>
                </c:pt>
              </c:numCache>
            </c:numRef>
          </c:val>
          <c:smooth val="0"/>
          <c:extLst>
            <c:ext xmlns:c16="http://schemas.microsoft.com/office/drawing/2014/chart" uri="{C3380CC4-5D6E-409C-BE32-E72D297353CC}">
              <c16:uniqueId val="{00000001-1AF1-4555-8DFC-61166D3468A6}"/>
            </c:ext>
          </c:extLst>
        </c:ser>
        <c:ser>
          <c:idx val="2"/>
          <c:order val="2"/>
          <c:tx>
            <c:strRef>
              <c:f>'[DRAFT 2025 RES model.xlsx]Rate Impact'!$D$36</c:f>
              <c:strCache>
                <c:ptCount val="1"/>
                <c:pt idx="0">
                  <c:v>High</c:v>
                </c:pt>
              </c:strCache>
            </c:strRef>
          </c:tx>
          <c:spPr>
            <a:ln w="28575" cap="rnd">
              <a:solidFill>
                <a:schemeClr val="accent3"/>
              </a:solidFill>
              <a:round/>
            </a:ln>
            <a:effectLst/>
          </c:spPr>
          <c:marker>
            <c:symbol val="none"/>
          </c:marker>
          <c:cat>
            <c:numRef>
              <c:f>'[DRAFT 2025 RES model.xlsx]Rate Impact'!$A$39:$A$49</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Impact'!$D$39:$D$49</c:f>
              <c:numCache>
                <c:formatCode>"$"#,##0.00</c:formatCode>
                <c:ptCount val="11"/>
                <c:pt idx="0">
                  <c:v>63.151168195163407</c:v>
                </c:pt>
                <c:pt idx="1">
                  <c:v>63.791719058202219</c:v>
                </c:pt>
                <c:pt idx="2">
                  <c:v>61.455807212466418</c:v>
                </c:pt>
                <c:pt idx="3">
                  <c:v>61.850715148529773</c:v>
                </c:pt>
                <c:pt idx="4">
                  <c:v>61.345107040816814</c:v>
                </c:pt>
                <c:pt idx="5">
                  <c:v>59.968232034390184</c:v>
                </c:pt>
                <c:pt idx="6">
                  <c:v>61.621107704590727</c:v>
                </c:pt>
                <c:pt idx="7">
                  <c:v>59.805750972342921</c:v>
                </c:pt>
                <c:pt idx="8">
                  <c:v>60.842352905888475</c:v>
                </c:pt>
                <c:pt idx="9">
                  <c:v>60.617091015311807</c:v>
                </c:pt>
                <c:pt idx="10">
                  <c:v>60.933778029310105</c:v>
                </c:pt>
              </c:numCache>
            </c:numRef>
          </c:val>
          <c:smooth val="0"/>
          <c:extLst>
            <c:ext xmlns:c16="http://schemas.microsoft.com/office/drawing/2014/chart" uri="{C3380CC4-5D6E-409C-BE32-E72D297353CC}">
              <c16:uniqueId val="{00000002-1AF1-4555-8DFC-61166D3468A6}"/>
            </c:ext>
          </c:extLst>
        </c:ser>
        <c:dLbls>
          <c:showLegendKey val="0"/>
          <c:showVal val="0"/>
          <c:showCatName val="0"/>
          <c:showSerName val="0"/>
          <c:showPercent val="0"/>
          <c:showBubbleSize val="0"/>
        </c:dLbls>
        <c:smooth val="0"/>
        <c:axId val="1311703144"/>
        <c:axId val="1311706744"/>
      </c:lineChart>
      <c:catAx>
        <c:axId val="1311703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11706744"/>
        <c:crosses val="autoZero"/>
        <c:auto val="1"/>
        <c:lblAlgn val="ctr"/>
        <c:lblOffset val="100"/>
        <c:noMultiLvlLbl val="0"/>
      </c:catAx>
      <c:valAx>
        <c:axId val="13117067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a:t>Average Annual Wholesale</a:t>
                </a:r>
                <a:r>
                  <a:rPr lang="en-US" sz="1400" baseline="0"/>
                  <a:t> Electricity Prices ($/MWh)</a:t>
                </a:r>
                <a:endParaRPr lang="en-US" sz="1400"/>
              </a:p>
            </c:rich>
          </c:tx>
          <c:layout>
            <c:manualLayout>
              <c:xMode val="edge"/>
              <c:yMode val="edge"/>
              <c:x val="4.4955952658590308E-2"/>
              <c:y val="0.1373259384539651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117031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Annual RES Costs - BAU</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'[DRAFT 2025 RES model.xlsx]Rate Impact'!$B$2</c:f>
              <c:strCache>
                <c:ptCount val="1"/>
                <c:pt idx="0">
                  <c:v>Net Tier I</c:v>
                </c:pt>
              </c:strCache>
            </c:strRef>
          </c:tx>
          <c:spPr>
            <a:solidFill>
              <a:schemeClr val="accent1"/>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Impact'!$B$3:$B$13</c:f>
              <c:numCache>
                <c:formatCode>"$"#,##0</c:formatCode>
                <c:ptCount val="11"/>
                <c:pt idx="0">
                  <c:v>13597563.936342297</c:v>
                </c:pt>
                <c:pt idx="1">
                  <c:v>13093149.879816234</c:v>
                </c:pt>
                <c:pt idx="2">
                  <c:v>11576565.344787147</c:v>
                </c:pt>
                <c:pt idx="3">
                  <c:v>12452878.795287648</c:v>
                </c:pt>
                <c:pt idx="4">
                  <c:v>14171366.918608714</c:v>
                </c:pt>
                <c:pt idx="5">
                  <c:v>22773834.038724903</c:v>
                </c:pt>
                <c:pt idx="6">
                  <c:v>22558375.310004205</c:v>
                </c:pt>
                <c:pt idx="7">
                  <c:v>20528932.47745746</c:v>
                </c:pt>
                <c:pt idx="8">
                  <c:v>20807416.449110139</c:v>
                </c:pt>
                <c:pt idx="9">
                  <c:v>21391351.271243308</c:v>
                </c:pt>
                <c:pt idx="10">
                  <c:v>21191087.289367057</c:v>
                </c:pt>
              </c:numCache>
            </c:numRef>
          </c:val>
          <c:extLst>
            <c:ext xmlns:c16="http://schemas.microsoft.com/office/drawing/2014/chart" uri="{C3380CC4-5D6E-409C-BE32-E72D297353CC}">
              <c16:uniqueId val="{00000000-E7E3-4386-A4C2-07E2FBDBA2E8}"/>
            </c:ext>
          </c:extLst>
        </c:ser>
        <c:ser>
          <c:idx val="1"/>
          <c:order val="1"/>
          <c:tx>
            <c:strRef>
              <c:f>'[DRAFT 2025 RES model.xlsx]Rate Impact'!$C$2</c:f>
              <c:strCache>
                <c:ptCount val="1"/>
                <c:pt idx="0">
                  <c:v>Tier II</c:v>
                </c:pt>
              </c:strCache>
            </c:strRef>
          </c:tx>
          <c:spPr>
            <a:solidFill>
              <a:schemeClr val="accent2"/>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Impact'!$C$3:$C$13</c:f>
              <c:numCache>
                <c:formatCode>"$"#,##0</c:formatCode>
                <c:ptCount val="11"/>
                <c:pt idx="0">
                  <c:v>14664836.028007418</c:v>
                </c:pt>
                <c:pt idx="1">
                  <c:v>19676141.7408888</c:v>
                </c:pt>
                <c:pt idx="2">
                  <c:v>24086164.006837498</c:v>
                </c:pt>
                <c:pt idx="3">
                  <c:v>28904994.995377447</c:v>
                </c:pt>
                <c:pt idx="4">
                  <c:v>32658487.679333974</c:v>
                </c:pt>
                <c:pt idx="5">
                  <c:v>36928925.927821487</c:v>
                </c:pt>
                <c:pt idx="6">
                  <c:v>40292558.300542779</c:v>
                </c:pt>
                <c:pt idx="7">
                  <c:v>49997014.727410033</c:v>
                </c:pt>
                <c:pt idx="8">
                  <c:v>51250550.094722539</c:v>
                </c:pt>
                <c:pt idx="9">
                  <c:v>52622900.47206974</c:v>
                </c:pt>
                <c:pt idx="10">
                  <c:v>53715700.911622837</c:v>
                </c:pt>
              </c:numCache>
            </c:numRef>
          </c:val>
          <c:extLst>
            <c:ext xmlns:c16="http://schemas.microsoft.com/office/drawing/2014/chart" uri="{C3380CC4-5D6E-409C-BE32-E72D297353CC}">
              <c16:uniqueId val="{00000001-E7E3-4386-A4C2-07E2FBDBA2E8}"/>
            </c:ext>
          </c:extLst>
        </c:ser>
        <c:ser>
          <c:idx val="2"/>
          <c:order val="2"/>
          <c:tx>
            <c:strRef>
              <c:f>'[DRAFT 2025 RES model.xlsx]Rate Impact'!$D$2</c:f>
              <c:strCache>
                <c:ptCount val="1"/>
                <c:pt idx="0">
                  <c:v>Net Tier III</c:v>
                </c:pt>
              </c:strCache>
            </c:strRef>
          </c:tx>
          <c:spPr>
            <a:solidFill>
              <a:schemeClr val="accent3"/>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Impact'!$D$3:$D$13</c:f>
              <c:numCache>
                <c:formatCode>"$"#,##0</c:formatCode>
                <c:ptCount val="11"/>
                <c:pt idx="0">
                  <c:v>12361790.4081997</c:v>
                </c:pt>
                <c:pt idx="1">
                  <c:v>8677919.6150277834</c:v>
                </c:pt>
                <c:pt idx="2">
                  <c:v>4374630.3796231821</c:v>
                </c:pt>
                <c:pt idx="3">
                  <c:v>-532992.38150086626</c:v>
                </c:pt>
                <c:pt idx="4">
                  <c:v>-6101884.1924880557</c:v>
                </c:pt>
                <c:pt idx="5">
                  <c:v>-12038634.623013634</c:v>
                </c:pt>
                <c:pt idx="6">
                  <c:v>-19069856.923294909</c:v>
                </c:pt>
                <c:pt idx="7">
                  <c:v>-25449235.111318357</c:v>
                </c:pt>
                <c:pt idx="8">
                  <c:v>-35054555.079107732</c:v>
                </c:pt>
                <c:pt idx="9">
                  <c:v>-44426532.019591197</c:v>
                </c:pt>
                <c:pt idx="10">
                  <c:v>-54084814.705189206</c:v>
                </c:pt>
              </c:numCache>
            </c:numRef>
          </c:val>
          <c:extLst>
            <c:ext xmlns:c16="http://schemas.microsoft.com/office/drawing/2014/chart" uri="{C3380CC4-5D6E-409C-BE32-E72D297353CC}">
              <c16:uniqueId val="{00000002-E7E3-4386-A4C2-07E2FBDBA2E8}"/>
            </c:ext>
          </c:extLst>
        </c:ser>
        <c:ser>
          <c:idx val="3"/>
          <c:order val="3"/>
          <c:tx>
            <c:strRef>
              <c:f>'[DRAFT 2025 RES model.xlsx]Rate Impact'!$E$2</c:f>
              <c:strCache>
                <c:ptCount val="1"/>
                <c:pt idx="0">
                  <c:v>Tier IV</c:v>
                </c:pt>
              </c:strCache>
            </c:strRef>
          </c:tx>
          <c:spPr>
            <a:solidFill>
              <a:schemeClr val="accent4"/>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Impact'!$E$3:$E$13</c:f>
              <c:numCache>
                <c:formatCode>"$"#,##0</c:formatCode>
                <c:ptCount val="11"/>
                <c:pt idx="0">
                  <c:v>0</c:v>
                </c:pt>
                <c:pt idx="1">
                  <c:v>0</c:v>
                </c:pt>
                <c:pt idx="2">
                  <c:v>6645939.7527425122</c:v>
                </c:pt>
                <c:pt idx="3">
                  <c:v>6648513.436142101</c:v>
                </c:pt>
                <c:pt idx="4">
                  <c:v>6440267.6609963002</c:v>
                </c:pt>
                <c:pt idx="5">
                  <c:v>18460541.189508904</c:v>
                </c:pt>
                <c:pt idx="6">
                  <c:v>17906477.820240527</c:v>
                </c:pt>
                <c:pt idx="7">
                  <c:v>28378973.985198457</c:v>
                </c:pt>
                <c:pt idx="8">
                  <c:v>28766425.388837487</c:v>
                </c:pt>
                <c:pt idx="9">
                  <c:v>29211294.319247425</c:v>
                </c:pt>
                <c:pt idx="10">
                  <c:v>41445298.890594706</c:v>
                </c:pt>
              </c:numCache>
            </c:numRef>
          </c:val>
          <c:extLst>
            <c:ext xmlns:c16="http://schemas.microsoft.com/office/drawing/2014/chart" uri="{C3380CC4-5D6E-409C-BE32-E72D297353CC}">
              <c16:uniqueId val="{00000003-E7E3-4386-A4C2-07E2FBDBA2E8}"/>
            </c:ext>
          </c:extLst>
        </c:ser>
        <c:ser>
          <c:idx val="4"/>
          <c:order val="4"/>
          <c:tx>
            <c:strRef>
              <c:f>'[DRAFT 2025 RES model.xlsx]Rate Impact'!$F$2</c:f>
              <c:strCache>
                <c:ptCount val="1"/>
                <c:pt idx="0">
                  <c:v>Tier V</c:v>
                </c:pt>
              </c:strCache>
            </c:strRef>
          </c:tx>
          <c:spPr>
            <a:solidFill>
              <a:schemeClr val="accent5"/>
            </a:solidFill>
            <a:ln>
              <a:noFill/>
            </a:ln>
            <a:effectLst/>
          </c:spPr>
          <c:invertIfNegative val="0"/>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Impact'!$F$3:$F$13</c:f>
              <c:numCache>
                <c:formatCode>"$"#,##0_);\("$"#,##0\)</c:formatCode>
                <c:ptCount val="11"/>
                <c:pt idx="0">
                  <c:v>604082.80812616367</c:v>
                </c:pt>
                <c:pt idx="1">
                  <c:v>941596.10221973003</c:v>
                </c:pt>
                <c:pt idx="2">
                  <c:v>1208990.6134855943</c:v>
                </c:pt>
                <c:pt idx="3">
                  <c:v>1507822.010160658</c:v>
                </c:pt>
                <c:pt idx="4">
                  <c:v>1597429.9978332806</c:v>
                </c:pt>
                <c:pt idx="5">
                  <c:v>1753973.8207241716</c:v>
                </c:pt>
                <c:pt idx="6">
                  <c:v>1894688.7737888349</c:v>
                </c:pt>
                <c:pt idx="7">
                  <c:v>2378329.6480810819</c:v>
                </c:pt>
                <c:pt idx="8">
                  <c:v>2659839.5922717364</c:v>
                </c:pt>
                <c:pt idx="9">
                  <c:v>2983067.2966899439</c:v>
                </c:pt>
                <c:pt idx="10">
                  <c:v>3312999.8347576554</c:v>
                </c:pt>
              </c:numCache>
            </c:numRef>
          </c:val>
          <c:extLst>
            <c:ext xmlns:c16="http://schemas.microsoft.com/office/drawing/2014/chart" uri="{C3380CC4-5D6E-409C-BE32-E72D297353CC}">
              <c16:uniqueId val="{00000004-E7E3-4386-A4C2-07E2FBDBA2E8}"/>
            </c:ext>
          </c:extLst>
        </c:ser>
        <c:dLbls>
          <c:showLegendKey val="0"/>
          <c:showVal val="0"/>
          <c:showCatName val="0"/>
          <c:showSerName val="0"/>
          <c:showPercent val="0"/>
          <c:showBubbleSize val="0"/>
        </c:dLbls>
        <c:gapWidth val="150"/>
        <c:overlap val="100"/>
        <c:axId val="322240240"/>
        <c:axId val="322240600"/>
      </c:barChart>
      <c:lineChart>
        <c:grouping val="standard"/>
        <c:varyColors val="0"/>
        <c:ser>
          <c:idx val="5"/>
          <c:order val="5"/>
          <c:tx>
            <c:strRef>
              <c:f>'[DRAFT 2025 RES model.xlsx]Rate Impact'!$G$2</c:f>
              <c:strCache>
                <c:ptCount val="1"/>
                <c:pt idx="0">
                  <c:v>Total</c:v>
                </c:pt>
              </c:strCache>
            </c:strRef>
          </c:tx>
          <c:spPr>
            <a:ln w="28575" cap="rnd">
              <a:solidFill>
                <a:sysClr val="windowText" lastClr="000000"/>
              </a:solidFill>
              <a:round/>
            </a:ln>
            <a:effectLst/>
          </c:spPr>
          <c:marker>
            <c:symbol val="none"/>
          </c:marker>
          <c:cat>
            <c:numRef>
              <c:f>'[DRAFT 2025 RES model.xlsx]Rate Impact'!$A$3:$A$13</c:f>
              <c:numCache>
                <c:formatCode>General</c:formatCode>
                <c:ptCount val="11"/>
                <c:pt idx="0">
                  <c:v>2025</c:v>
                </c:pt>
                <c:pt idx="1">
                  <c:v>2026</c:v>
                </c:pt>
                <c:pt idx="2">
                  <c:v>2027</c:v>
                </c:pt>
                <c:pt idx="3">
                  <c:v>2028</c:v>
                </c:pt>
                <c:pt idx="4">
                  <c:v>2029</c:v>
                </c:pt>
                <c:pt idx="5">
                  <c:v>2030</c:v>
                </c:pt>
                <c:pt idx="6">
                  <c:v>2031</c:v>
                </c:pt>
                <c:pt idx="7">
                  <c:v>2032</c:v>
                </c:pt>
                <c:pt idx="8">
                  <c:v>2033</c:v>
                </c:pt>
                <c:pt idx="9">
                  <c:v>2034</c:v>
                </c:pt>
                <c:pt idx="10">
                  <c:v>2035</c:v>
                </c:pt>
              </c:numCache>
            </c:numRef>
          </c:cat>
          <c:val>
            <c:numRef>
              <c:f>'[DRAFT 2025 RES model.xlsx]Rate Impact'!$G$3:$G$13</c:f>
              <c:numCache>
                <c:formatCode>"$"#,##0</c:formatCode>
                <c:ptCount val="11"/>
                <c:pt idx="0">
                  <c:v>41228273.180675581</c:v>
                </c:pt>
                <c:pt idx="1">
                  <c:v>42388807.337952547</c:v>
                </c:pt>
                <c:pt idx="2">
                  <c:v>47892290.097475938</c:v>
                </c:pt>
                <c:pt idx="3">
                  <c:v>48981216.855466992</c:v>
                </c:pt>
                <c:pt idx="4">
                  <c:v>48765668.06428422</c:v>
                </c:pt>
                <c:pt idx="5">
                  <c:v>67878640.35376583</c:v>
                </c:pt>
                <c:pt idx="6">
                  <c:v>63582243.281281434</c:v>
                </c:pt>
                <c:pt idx="7">
                  <c:v>75834015.726828679</c:v>
                </c:pt>
                <c:pt idx="8">
                  <c:v>68429676.44583416</c:v>
                </c:pt>
                <c:pt idx="9">
                  <c:v>61782081.339659214</c:v>
                </c:pt>
                <c:pt idx="10">
                  <c:v>65580272.221153058</c:v>
                </c:pt>
              </c:numCache>
            </c:numRef>
          </c:val>
          <c:smooth val="0"/>
          <c:extLst>
            <c:ext xmlns:c16="http://schemas.microsoft.com/office/drawing/2014/chart" uri="{C3380CC4-5D6E-409C-BE32-E72D297353CC}">
              <c16:uniqueId val="{00000005-E7E3-4386-A4C2-07E2FBDBA2E8}"/>
            </c:ext>
          </c:extLst>
        </c:ser>
        <c:dLbls>
          <c:showLegendKey val="0"/>
          <c:showVal val="0"/>
          <c:showCatName val="0"/>
          <c:showSerName val="0"/>
          <c:showPercent val="0"/>
          <c:showBubbleSize val="0"/>
        </c:dLbls>
        <c:marker val="1"/>
        <c:smooth val="0"/>
        <c:axId val="322240240"/>
        <c:axId val="322240600"/>
      </c:lineChart>
      <c:catAx>
        <c:axId val="322240240"/>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322240600"/>
        <c:crosses val="autoZero"/>
        <c:auto val="1"/>
        <c:lblAlgn val="ctr"/>
        <c:lblOffset val="100"/>
        <c:noMultiLvlLbl val="0"/>
      </c:catAx>
      <c:valAx>
        <c:axId val="322240600"/>
        <c:scaling>
          <c:orientation val="minMax"/>
        </c:scaling>
        <c:delete val="0"/>
        <c:axPos val="l"/>
        <c:majorGridlines>
          <c:spPr>
            <a:ln w="9525" cap="flat" cmpd="sng" algn="ctr">
              <a:solidFill>
                <a:schemeClr val="tx1">
                  <a:lumMod val="15000"/>
                  <a:lumOff val="85000"/>
                </a:schemeClr>
              </a:solidFill>
              <a:round/>
            </a:ln>
            <a:effectLst/>
          </c:spPr>
        </c:majorGridlines>
        <c:numFmt formatCode="&quot;$&quot;#,##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3222402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E8E942-D32B-4626-88DE-7F0DB9C0A8DD}" type="datetimeFigureOut">
              <a:rPr lang="en-US" smtClean="0"/>
              <a:t>10/10/2024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B95215-9687-4928-9360-65EC84EF971B}" type="slidenum">
              <a:rPr lang="en-US" smtClean="0"/>
              <a:t>‹#›</a:t>
            </a:fld>
            <a:endParaRPr lang="en-US"/>
          </a:p>
        </p:txBody>
      </p:sp>
    </p:spTree>
    <p:extLst>
      <p:ext uri="{BB962C8B-B14F-4D97-AF65-F5344CB8AC3E}">
        <p14:creationId xmlns:p14="http://schemas.microsoft.com/office/powerpoint/2010/main" val="639985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6</a:t>
            </a:fld>
            <a:endParaRPr lang="en-US"/>
          </a:p>
        </p:txBody>
      </p:sp>
    </p:spTree>
    <p:extLst>
      <p:ext uri="{BB962C8B-B14F-4D97-AF65-F5344CB8AC3E}">
        <p14:creationId xmlns:p14="http://schemas.microsoft.com/office/powerpoint/2010/main" val="727858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15</a:t>
            </a:fld>
            <a:endParaRPr lang="en-US"/>
          </a:p>
        </p:txBody>
      </p:sp>
    </p:spTree>
    <p:extLst>
      <p:ext uri="{BB962C8B-B14F-4D97-AF65-F5344CB8AC3E}">
        <p14:creationId xmlns:p14="http://schemas.microsoft.com/office/powerpoint/2010/main" val="2129471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19</a:t>
            </a:fld>
            <a:endParaRPr lang="en-US"/>
          </a:p>
        </p:txBody>
      </p:sp>
    </p:spTree>
    <p:extLst>
      <p:ext uri="{BB962C8B-B14F-4D97-AF65-F5344CB8AC3E}">
        <p14:creationId xmlns:p14="http://schemas.microsoft.com/office/powerpoint/2010/main" val="937860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20</a:t>
            </a:fld>
            <a:endParaRPr lang="en-US"/>
          </a:p>
        </p:txBody>
      </p:sp>
    </p:spTree>
    <p:extLst>
      <p:ext uri="{BB962C8B-B14F-4D97-AF65-F5344CB8AC3E}">
        <p14:creationId xmlns:p14="http://schemas.microsoft.com/office/powerpoint/2010/main" val="1469219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21</a:t>
            </a:fld>
            <a:endParaRPr lang="en-US"/>
          </a:p>
        </p:txBody>
      </p:sp>
    </p:spTree>
    <p:extLst>
      <p:ext uri="{BB962C8B-B14F-4D97-AF65-F5344CB8AC3E}">
        <p14:creationId xmlns:p14="http://schemas.microsoft.com/office/powerpoint/2010/main" val="4222035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7</a:t>
            </a:fld>
            <a:endParaRPr lang="en-US"/>
          </a:p>
        </p:txBody>
      </p:sp>
    </p:spTree>
    <p:extLst>
      <p:ext uri="{BB962C8B-B14F-4D97-AF65-F5344CB8AC3E}">
        <p14:creationId xmlns:p14="http://schemas.microsoft.com/office/powerpoint/2010/main" val="1380567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8</a:t>
            </a:fld>
            <a:endParaRPr lang="en-US"/>
          </a:p>
        </p:txBody>
      </p:sp>
    </p:spTree>
    <p:extLst>
      <p:ext uri="{BB962C8B-B14F-4D97-AF65-F5344CB8AC3E}">
        <p14:creationId xmlns:p14="http://schemas.microsoft.com/office/powerpoint/2010/main" val="215571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9</a:t>
            </a:fld>
            <a:endParaRPr lang="en-US"/>
          </a:p>
        </p:txBody>
      </p:sp>
    </p:spTree>
    <p:extLst>
      <p:ext uri="{BB962C8B-B14F-4D97-AF65-F5344CB8AC3E}">
        <p14:creationId xmlns:p14="http://schemas.microsoft.com/office/powerpoint/2010/main" val="662391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10</a:t>
            </a:fld>
            <a:endParaRPr lang="en-US"/>
          </a:p>
        </p:txBody>
      </p:sp>
    </p:spTree>
    <p:extLst>
      <p:ext uri="{BB962C8B-B14F-4D97-AF65-F5344CB8AC3E}">
        <p14:creationId xmlns:p14="http://schemas.microsoft.com/office/powerpoint/2010/main" val="2100413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11</a:t>
            </a:fld>
            <a:endParaRPr lang="en-US"/>
          </a:p>
        </p:txBody>
      </p:sp>
    </p:spTree>
    <p:extLst>
      <p:ext uri="{BB962C8B-B14F-4D97-AF65-F5344CB8AC3E}">
        <p14:creationId xmlns:p14="http://schemas.microsoft.com/office/powerpoint/2010/main" val="888452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12</a:t>
            </a:fld>
            <a:endParaRPr lang="en-US"/>
          </a:p>
        </p:txBody>
      </p:sp>
    </p:spTree>
    <p:extLst>
      <p:ext uri="{BB962C8B-B14F-4D97-AF65-F5344CB8AC3E}">
        <p14:creationId xmlns:p14="http://schemas.microsoft.com/office/powerpoint/2010/main" val="3949513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13</a:t>
            </a:fld>
            <a:endParaRPr lang="en-US"/>
          </a:p>
        </p:txBody>
      </p:sp>
    </p:spTree>
    <p:extLst>
      <p:ext uri="{BB962C8B-B14F-4D97-AF65-F5344CB8AC3E}">
        <p14:creationId xmlns:p14="http://schemas.microsoft.com/office/powerpoint/2010/main" val="3234432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B95215-9687-4928-9360-65EC84EF971B}" type="slidenum">
              <a:rPr lang="en-US" smtClean="0"/>
              <a:t>14</a:t>
            </a:fld>
            <a:endParaRPr lang="en-US"/>
          </a:p>
        </p:txBody>
      </p:sp>
    </p:spTree>
    <p:extLst>
      <p:ext uri="{BB962C8B-B14F-4D97-AF65-F5344CB8AC3E}">
        <p14:creationId xmlns:p14="http://schemas.microsoft.com/office/powerpoint/2010/main" val="116730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BAE362B8-ECF4-4226-ABF4-EA2CA4F382E6}" type="datetime1">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A223CF-624C-4D8D-A746-938EC586251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0101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FF39F8-5A7D-4D24-8857-11C2591AADE5}" type="datetime1">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A223CF-624C-4D8D-A746-938EC586251A}" type="slidenum">
              <a:rPr lang="en-US" smtClean="0"/>
              <a:t>‹#›</a:t>
            </a:fld>
            <a:endParaRPr lang="en-US"/>
          </a:p>
        </p:txBody>
      </p:sp>
    </p:spTree>
    <p:extLst>
      <p:ext uri="{BB962C8B-B14F-4D97-AF65-F5344CB8AC3E}">
        <p14:creationId xmlns:p14="http://schemas.microsoft.com/office/powerpoint/2010/main" val="2599635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83D919-F320-4859-B631-E537B665D9E8}" type="datetime1">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A223CF-624C-4D8D-A746-938EC586251A}" type="slidenum">
              <a:rPr lang="en-US" smtClean="0"/>
              <a:t>‹#›</a:t>
            </a:fld>
            <a:endParaRPr lang="en-US"/>
          </a:p>
        </p:txBody>
      </p:sp>
    </p:spTree>
    <p:extLst>
      <p:ext uri="{BB962C8B-B14F-4D97-AF65-F5344CB8AC3E}">
        <p14:creationId xmlns:p14="http://schemas.microsoft.com/office/powerpoint/2010/main" val="1445848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D49834-84E5-4369-87A3-C1590F482F70}" type="datetime1">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A223CF-624C-4D8D-A746-938EC586251A}" type="slidenum">
              <a:rPr lang="en-US" smtClean="0"/>
              <a:t>‹#›</a:t>
            </a:fld>
            <a:endParaRPr lang="en-US"/>
          </a:p>
        </p:txBody>
      </p:sp>
    </p:spTree>
    <p:extLst>
      <p:ext uri="{BB962C8B-B14F-4D97-AF65-F5344CB8AC3E}">
        <p14:creationId xmlns:p14="http://schemas.microsoft.com/office/powerpoint/2010/main" val="177685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83C4E1-E7A9-42EE-8EEC-E058484F8B88}" type="datetime1">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A223CF-624C-4D8D-A746-938EC586251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2400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F78264A-7AF7-46A9-A150-7BB1197C7BD2}" type="datetime1">
              <a:rPr lang="en-US" smtClean="0"/>
              <a:t>10/10/2024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A223CF-624C-4D8D-A746-938EC586251A}" type="slidenum">
              <a:rPr lang="en-US" smtClean="0"/>
              <a:t>‹#›</a:t>
            </a:fld>
            <a:endParaRPr lang="en-US"/>
          </a:p>
        </p:txBody>
      </p:sp>
    </p:spTree>
    <p:extLst>
      <p:ext uri="{BB962C8B-B14F-4D97-AF65-F5344CB8AC3E}">
        <p14:creationId xmlns:p14="http://schemas.microsoft.com/office/powerpoint/2010/main" val="3160306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DE4E7D-BAC5-41FB-B4FF-C10CD027D24C}" type="datetime1">
              <a:rPr lang="en-US" smtClean="0"/>
              <a:t>10/10/2024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A223CF-624C-4D8D-A746-938EC586251A}" type="slidenum">
              <a:rPr lang="en-US" smtClean="0"/>
              <a:t>‹#›</a:t>
            </a:fld>
            <a:endParaRPr lang="en-US"/>
          </a:p>
        </p:txBody>
      </p:sp>
    </p:spTree>
    <p:extLst>
      <p:ext uri="{BB962C8B-B14F-4D97-AF65-F5344CB8AC3E}">
        <p14:creationId xmlns:p14="http://schemas.microsoft.com/office/powerpoint/2010/main" val="3646705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5A23BF0-8D51-4482-830F-581EE20E97D1}" type="datetime1">
              <a:rPr lang="en-US" smtClean="0"/>
              <a:t>10/10/2024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A223CF-624C-4D8D-A746-938EC586251A}" type="slidenum">
              <a:rPr lang="en-US" smtClean="0"/>
              <a:t>‹#›</a:t>
            </a:fld>
            <a:endParaRPr lang="en-US"/>
          </a:p>
        </p:txBody>
      </p:sp>
    </p:spTree>
    <p:extLst>
      <p:ext uri="{BB962C8B-B14F-4D97-AF65-F5344CB8AC3E}">
        <p14:creationId xmlns:p14="http://schemas.microsoft.com/office/powerpoint/2010/main" val="2095054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349DA6F-1C8E-4FAA-B844-40AB06F7E76F}" type="datetime1">
              <a:rPr lang="en-US" smtClean="0"/>
              <a:t>10/10/2024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CA223CF-624C-4D8D-A746-938EC586251A}" type="slidenum">
              <a:rPr lang="en-US" smtClean="0"/>
              <a:t>‹#›</a:t>
            </a:fld>
            <a:endParaRPr lang="en-US"/>
          </a:p>
        </p:txBody>
      </p:sp>
    </p:spTree>
    <p:extLst>
      <p:ext uri="{BB962C8B-B14F-4D97-AF65-F5344CB8AC3E}">
        <p14:creationId xmlns:p14="http://schemas.microsoft.com/office/powerpoint/2010/main" val="21544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39C6959-34B7-4956-B4C0-2347CB6F0A77}" type="datetime1">
              <a:rPr lang="en-US" smtClean="0"/>
              <a:t>10/10/2024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CA223CF-624C-4D8D-A746-938EC586251A}" type="slidenum">
              <a:rPr lang="en-US" smtClean="0"/>
              <a:t>‹#›</a:t>
            </a:fld>
            <a:endParaRPr lang="en-US"/>
          </a:p>
        </p:txBody>
      </p:sp>
    </p:spTree>
    <p:extLst>
      <p:ext uri="{BB962C8B-B14F-4D97-AF65-F5344CB8AC3E}">
        <p14:creationId xmlns:p14="http://schemas.microsoft.com/office/powerpoint/2010/main" val="89810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3C7A1E-6533-4BC0-A7F3-59C53ECE41EA}" type="datetime1">
              <a:rPr lang="en-US" smtClean="0"/>
              <a:t>10/10/2024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A223CF-624C-4D8D-A746-938EC586251A}" type="slidenum">
              <a:rPr lang="en-US" smtClean="0"/>
              <a:t>‹#›</a:t>
            </a:fld>
            <a:endParaRPr lang="en-US"/>
          </a:p>
        </p:txBody>
      </p:sp>
    </p:spTree>
    <p:extLst>
      <p:ext uri="{BB962C8B-B14F-4D97-AF65-F5344CB8AC3E}">
        <p14:creationId xmlns:p14="http://schemas.microsoft.com/office/powerpoint/2010/main" val="3456110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1E01034-1FF6-4C8F-B7B3-49B20FEBD7A7}" type="datetime1">
              <a:rPr lang="en-US" smtClean="0"/>
              <a:t>10/10/2024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CA223CF-624C-4D8D-A746-938EC586251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401086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bls.gov/charts/consumer-price-index/consumer-price-index-by-category-line-chart.htm"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adam.jacobs@vermont.gov"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legislature.vermont.gov/bill/status/2024/H.289"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velco.com/sites/default/files/2024-09/101252_Velco_CC24_singles.pdf" TargetMode="Externa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A938B-9A37-4B9B-809E-ED168D44D200}"/>
              </a:ext>
            </a:extLst>
          </p:cNvPr>
          <p:cNvSpPr>
            <a:spLocks noGrp="1"/>
          </p:cNvSpPr>
          <p:nvPr>
            <p:ph type="ctrTitle"/>
          </p:nvPr>
        </p:nvSpPr>
        <p:spPr/>
        <p:txBody>
          <a:bodyPr>
            <a:normAutofit/>
          </a:bodyPr>
          <a:lstStyle/>
          <a:p>
            <a:r>
              <a:rPr lang="en-US" sz="7200" dirty="0"/>
              <a:t>2025 Draft Consolidated RES Model – for Review</a:t>
            </a:r>
            <a:br>
              <a:rPr lang="en-US" sz="7200" dirty="0"/>
            </a:br>
            <a:br>
              <a:rPr lang="en-US" sz="7200" dirty="0"/>
            </a:br>
            <a:r>
              <a:rPr lang="en-US" sz="4800" dirty="0"/>
              <a:t>October 2024</a:t>
            </a:r>
            <a:endParaRPr lang="en-US" sz="7200" dirty="0"/>
          </a:p>
        </p:txBody>
      </p:sp>
      <p:sp>
        <p:nvSpPr>
          <p:cNvPr id="3" name="Subtitle 2">
            <a:extLst>
              <a:ext uri="{FF2B5EF4-FFF2-40B4-BE49-F238E27FC236}">
                <a16:creationId xmlns:a16="http://schemas.microsoft.com/office/drawing/2014/main" id="{B0596CF1-A63D-4B05-816A-5E31A9FB5050}"/>
              </a:ext>
            </a:extLst>
          </p:cNvPr>
          <p:cNvSpPr>
            <a:spLocks noGrp="1"/>
          </p:cNvSpPr>
          <p:nvPr>
            <p:ph type="subTitle" idx="1"/>
          </p:nvPr>
        </p:nvSpPr>
        <p:spPr/>
        <p:txBody>
          <a:bodyPr>
            <a:normAutofit/>
          </a:bodyPr>
          <a:lstStyle/>
          <a:p>
            <a:r>
              <a:rPr lang="en-US"/>
              <a:t>Department of Public Service</a:t>
            </a:r>
          </a:p>
        </p:txBody>
      </p:sp>
      <p:pic>
        <p:nvPicPr>
          <p:cNvPr id="4" name="Picture 3">
            <a:extLst>
              <a:ext uri="{FF2B5EF4-FFF2-40B4-BE49-F238E27FC236}">
                <a16:creationId xmlns:a16="http://schemas.microsoft.com/office/drawing/2014/main" id="{3D9189EB-C09F-4E8B-AA9F-58ED6362DE2D}"/>
              </a:ext>
            </a:extLst>
          </p:cNvPr>
          <p:cNvPicPr>
            <a:picLocks noChangeAspect="1"/>
          </p:cNvPicPr>
          <p:nvPr/>
        </p:nvPicPr>
        <p:blipFill>
          <a:blip r:embed="rId2"/>
          <a:stretch>
            <a:fillRect/>
          </a:stretch>
        </p:blipFill>
        <p:spPr>
          <a:xfrm>
            <a:off x="8329836" y="5168247"/>
            <a:ext cx="3743268" cy="1121761"/>
          </a:xfrm>
          <a:prstGeom prst="rect">
            <a:avLst/>
          </a:prstGeom>
        </p:spPr>
      </p:pic>
    </p:spTree>
    <p:extLst>
      <p:ext uri="{BB962C8B-B14F-4D97-AF65-F5344CB8AC3E}">
        <p14:creationId xmlns:p14="http://schemas.microsoft.com/office/powerpoint/2010/main" val="2874997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2AA9DC9A-5740-49FD-8144-02DFDF9C2CC8}"/>
              </a:ext>
            </a:extLst>
          </p:cNvPr>
          <p:cNvGraphicFramePr>
            <a:graphicFrameLocks/>
          </p:cNvGraphicFramePr>
          <p:nvPr>
            <p:extLst>
              <p:ext uri="{D42A27DB-BD31-4B8C-83A1-F6EECF244321}">
                <p14:modId xmlns:p14="http://schemas.microsoft.com/office/powerpoint/2010/main" val="4259925853"/>
              </p:ext>
            </p:extLst>
          </p:nvPr>
        </p:nvGraphicFramePr>
        <p:xfrm>
          <a:off x="4995362" y="2223617"/>
          <a:ext cx="5758815" cy="3568065"/>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11A3054D-43E8-4540-A221-57CF14EB11A5}"/>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Tier IV REC Price</a:t>
            </a:r>
          </a:p>
        </p:txBody>
      </p:sp>
      <p:sp>
        <p:nvSpPr>
          <p:cNvPr id="4" name="Slide Number Placeholder 3">
            <a:extLst>
              <a:ext uri="{FF2B5EF4-FFF2-40B4-BE49-F238E27FC236}">
                <a16:creationId xmlns:a16="http://schemas.microsoft.com/office/drawing/2014/main" id="{B65EE24A-B38A-45FD-ABAE-93BF9C8A20DF}"/>
              </a:ext>
            </a:extLst>
          </p:cNvPr>
          <p:cNvSpPr>
            <a:spLocks noGrp="1"/>
          </p:cNvSpPr>
          <p:nvPr>
            <p:ph type="sldNum" sz="quarter" idx="12"/>
          </p:nvPr>
        </p:nvSpPr>
        <p:spPr/>
        <p:txBody>
          <a:bodyPr/>
          <a:lstStyle/>
          <a:p>
            <a:fld id="{ACA223CF-624C-4D8D-A746-938EC586251A}" type="slidenum">
              <a:rPr lang="en-US" smtClean="0"/>
              <a:t>10</a:t>
            </a:fld>
            <a:endParaRPr lang="en-US"/>
          </a:p>
        </p:txBody>
      </p:sp>
      <p:sp>
        <p:nvSpPr>
          <p:cNvPr id="10" name="Content Placeholder 2">
            <a:extLst>
              <a:ext uri="{FF2B5EF4-FFF2-40B4-BE49-F238E27FC236}">
                <a16:creationId xmlns:a16="http://schemas.microsoft.com/office/drawing/2014/main" id="{463EFD6A-542A-8C6A-FEF8-C1AB30EBF040}"/>
              </a:ext>
            </a:extLst>
          </p:cNvPr>
          <p:cNvSpPr>
            <a:spLocks noGrp="1"/>
          </p:cNvSpPr>
          <p:nvPr>
            <p:ph idx="1"/>
          </p:nvPr>
        </p:nvSpPr>
        <p:spPr>
          <a:xfrm>
            <a:off x="876693" y="1930180"/>
            <a:ext cx="3849216" cy="3965294"/>
          </a:xfrm>
        </p:spPr>
        <p:txBody>
          <a:bodyPr>
            <a:normAutofit/>
          </a:bodyPr>
          <a:lstStyle/>
          <a:p>
            <a:pPr marL="201168" lvl="1" indent="0" fontAlgn="base">
              <a:buNone/>
            </a:pPr>
            <a:r>
              <a:rPr lang="en-US" u="none" strike="noStrike" dirty="0">
                <a:solidFill>
                  <a:schemeClr val="tx1"/>
                </a:solidFill>
                <a:effectLst/>
                <a:latin typeface="Franklin Gothic Book" panose="020B0503020102020204" pitchFamily="34" charset="0"/>
              </a:rPr>
              <a:t>Actual trading price for </a:t>
            </a:r>
            <a:r>
              <a:rPr lang="en-US" u="none" strike="noStrike" dirty="0" err="1">
                <a:solidFill>
                  <a:schemeClr val="tx1"/>
                </a:solidFill>
                <a:effectLst/>
                <a:latin typeface="Franklin Gothic Book" panose="020B0503020102020204" pitchFamily="34" charset="0"/>
              </a:rPr>
              <a:t>Nepool</a:t>
            </a:r>
            <a:r>
              <a:rPr lang="en-US" u="none" strike="noStrike" dirty="0">
                <a:solidFill>
                  <a:schemeClr val="tx1"/>
                </a:solidFill>
                <a:effectLst/>
                <a:latin typeface="Franklin Gothic Book" panose="020B0503020102020204" pitchFamily="34" charset="0"/>
              </a:rPr>
              <a:t> Class I RECs through 2031, then an average for remainder of model period</a:t>
            </a:r>
          </a:p>
          <a:p>
            <a:pPr marL="201168" lvl="1" indent="0" fontAlgn="base">
              <a:buNone/>
            </a:pPr>
            <a:endParaRPr lang="en-US" u="none" strike="noStrike" dirty="0">
              <a:solidFill>
                <a:schemeClr val="tx1"/>
              </a:solidFill>
              <a:effectLst/>
              <a:latin typeface="Franklin Gothic Book" panose="020B0503020102020204" pitchFamily="34" charset="0"/>
            </a:endParaRPr>
          </a:p>
        </p:txBody>
      </p:sp>
    </p:spTree>
    <p:extLst>
      <p:ext uri="{BB962C8B-B14F-4D97-AF65-F5344CB8AC3E}">
        <p14:creationId xmlns:p14="http://schemas.microsoft.com/office/powerpoint/2010/main" val="1760497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D7ABDCE1-F61C-4869-9D0C-4EFBD617DBFC}"/>
              </a:ext>
            </a:extLst>
          </p:cNvPr>
          <p:cNvGraphicFramePr>
            <a:graphicFrameLocks/>
          </p:cNvGraphicFramePr>
          <p:nvPr>
            <p:extLst>
              <p:ext uri="{D42A27DB-BD31-4B8C-83A1-F6EECF244321}">
                <p14:modId xmlns:p14="http://schemas.microsoft.com/office/powerpoint/2010/main" val="2180039739"/>
              </p:ext>
            </p:extLst>
          </p:nvPr>
        </p:nvGraphicFramePr>
        <p:xfrm>
          <a:off x="4995362" y="2223617"/>
          <a:ext cx="5787390" cy="3587115"/>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11A3054D-43E8-4540-A221-57CF14EB11A5}"/>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Tier V REC Price</a:t>
            </a:r>
          </a:p>
        </p:txBody>
      </p:sp>
      <p:sp>
        <p:nvSpPr>
          <p:cNvPr id="4" name="Slide Number Placeholder 3">
            <a:extLst>
              <a:ext uri="{FF2B5EF4-FFF2-40B4-BE49-F238E27FC236}">
                <a16:creationId xmlns:a16="http://schemas.microsoft.com/office/drawing/2014/main" id="{B65EE24A-B38A-45FD-ABAE-93BF9C8A20DF}"/>
              </a:ext>
            </a:extLst>
          </p:cNvPr>
          <p:cNvSpPr>
            <a:spLocks noGrp="1"/>
          </p:cNvSpPr>
          <p:nvPr>
            <p:ph type="sldNum" sz="quarter" idx="12"/>
          </p:nvPr>
        </p:nvSpPr>
        <p:spPr/>
        <p:txBody>
          <a:bodyPr/>
          <a:lstStyle/>
          <a:p>
            <a:fld id="{ACA223CF-624C-4D8D-A746-938EC586251A}" type="slidenum">
              <a:rPr lang="en-US" smtClean="0"/>
              <a:t>11</a:t>
            </a:fld>
            <a:endParaRPr lang="en-US"/>
          </a:p>
        </p:txBody>
      </p:sp>
      <p:sp>
        <p:nvSpPr>
          <p:cNvPr id="10" name="Content Placeholder 2">
            <a:extLst>
              <a:ext uri="{FF2B5EF4-FFF2-40B4-BE49-F238E27FC236}">
                <a16:creationId xmlns:a16="http://schemas.microsoft.com/office/drawing/2014/main" id="{463EFD6A-542A-8C6A-FEF8-C1AB30EBF040}"/>
              </a:ext>
            </a:extLst>
          </p:cNvPr>
          <p:cNvSpPr>
            <a:spLocks noGrp="1"/>
          </p:cNvSpPr>
          <p:nvPr>
            <p:ph idx="1"/>
          </p:nvPr>
        </p:nvSpPr>
        <p:spPr>
          <a:xfrm>
            <a:off x="876693" y="1930180"/>
            <a:ext cx="3849216" cy="3965294"/>
          </a:xfrm>
        </p:spPr>
        <p:txBody>
          <a:bodyPr>
            <a:normAutofit/>
          </a:bodyPr>
          <a:lstStyle/>
          <a:p>
            <a:pPr marL="201168" lvl="1" indent="0" fontAlgn="base">
              <a:buNone/>
            </a:pPr>
            <a:r>
              <a:rPr lang="en-US" u="none" strike="noStrike" dirty="0">
                <a:solidFill>
                  <a:schemeClr val="tx1"/>
                </a:solidFill>
                <a:effectLst/>
                <a:latin typeface="Franklin Gothic Book" panose="020B0503020102020204" pitchFamily="34" charset="0"/>
              </a:rPr>
              <a:t>Both Tier II and IV resources qualify for Tier V. Price assumed to match Tier IV as these are expected to be the least-cost resource</a:t>
            </a:r>
          </a:p>
        </p:txBody>
      </p:sp>
    </p:spTree>
    <p:extLst>
      <p:ext uri="{BB962C8B-B14F-4D97-AF65-F5344CB8AC3E}">
        <p14:creationId xmlns:p14="http://schemas.microsoft.com/office/powerpoint/2010/main" val="3844075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3054D-43E8-4540-A221-57CF14EB11A5}"/>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Tier III Incentives</a:t>
            </a:r>
          </a:p>
        </p:txBody>
      </p:sp>
      <p:sp>
        <p:nvSpPr>
          <p:cNvPr id="6" name="Content Placeholder 2">
            <a:extLst>
              <a:ext uri="{FF2B5EF4-FFF2-40B4-BE49-F238E27FC236}">
                <a16:creationId xmlns:a16="http://schemas.microsoft.com/office/drawing/2014/main" id="{9B34D3E9-7603-460D-9592-B47FACF30EEB}"/>
              </a:ext>
            </a:extLst>
          </p:cNvPr>
          <p:cNvSpPr>
            <a:spLocks noGrp="1"/>
          </p:cNvSpPr>
          <p:nvPr>
            <p:ph idx="1"/>
          </p:nvPr>
        </p:nvSpPr>
        <p:spPr>
          <a:xfrm>
            <a:off x="876693" y="1930180"/>
            <a:ext cx="10335790" cy="3965294"/>
          </a:xfrm>
        </p:spPr>
        <p:txBody>
          <a:bodyPr>
            <a:normAutofit/>
          </a:bodyPr>
          <a:lstStyle/>
          <a:p>
            <a:pPr marL="201168" lvl="1" indent="0" fontAlgn="base">
              <a:buNone/>
            </a:pPr>
            <a:r>
              <a:rPr lang="en-US" i="0" dirty="0">
                <a:solidFill>
                  <a:schemeClr val="tx1"/>
                </a:solidFill>
                <a:latin typeface="Franklin Gothic Book" panose="020B0503020102020204" pitchFamily="34" charset="0"/>
              </a:rPr>
              <a:t>Tier III incentives based on Actual 2023 costs f</a:t>
            </a:r>
            <a:r>
              <a:rPr lang="en-US" dirty="0">
                <a:solidFill>
                  <a:schemeClr val="tx1"/>
                </a:solidFill>
                <a:latin typeface="Franklin Gothic Book" panose="020B0503020102020204" pitchFamily="34" charset="0"/>
              </a:rPr>
              <a:t>rom docket #</a:t>
            </a:r>
            <a:r>
              <a:rPr lang="en-US" i="0" dirty="0">
                <a:solidFill>
                  <a:schemeClr val="tx1"/>
                </a:solidFill>
                <a:latin typeface="Franklin Gothic Book" panose="020B0503020102020204" pitchFamily="34" charset="0"/>
              </a:rPr>
              <a:t>24-0775-INV</a:t>
            </a:r>
          </a:p>
          <a:p>
            <a:pPr lvl="1" fontAlgn="base">
              <a:buFont typeface="Arial" panose="020B0604020202020204" pitchFamily="34" charset="0"/>
              <a:buChar char="•"/>
            </a:pPr>
            <a:endParaRPr lang="en-US" dirty="0">
              <a:solidFill>
                <a:schemeClr val="tx1"/>
              </a:solidFill>
              <a:latin typeface="Franklin Gothic Book" panose="020B0503020102020204" pitchFamily="34" charset="0"/>
            </a:endParaRPr>
          </a:p>
          <a:p>
            <a:pPr lvl="1" fontAlgn="base">
              <a:buFont typeface="Arial" panose="020B0604020202020204" pitchFamily="34" charset="0"/>
              <a:buChar char="•"/>
            </a:pPr>
            <a:endParaRPr lang="en-US" dirty="0">
              <a:solidFill>
                <a:schemeClr val="tx1"/>
              </a:solidFill>
              <a:latin typeface="Franklin Gothic Book" panose="020B0503020102020204" pitchFamily="34" charset="0"/>
            </a:endParaRPr>
          </a:p>
          <a:p>
            <a:pPr lvl="1" fontAlgn="base">
              <a:buFont typeface="Arial" panose="020B0604020202020204" pitchFamily="34" charset="0"/>
              <a:buChar char="•"/>
            </a:pPr>
            <a:endParaRPr lang="en-US" dirty="0">
              <a:solidFill>
                <a:schemeClr val="tx1"/>
              </a:solidFill>
              <a:latin typeface="Franklin Gothic Book" panose="020B0503020102020204" pitchFamily="34" charset="0"/>
            </a:endParaRPr>
          </a:p>
          <a:p>
            <a:pPr lvl="1" fontAlgn="base">
              <a:buFont typeface="Arial" panose="020B0604020202020204" pitchFamily="34" charset="0"/>
              <a:buChar char="•"/>
            </a:pPr>
            <a:endParaRPr lang="en-US" dirty="0">
              <a:solidFill>
                <a:schemeClr val="tx1"/>
              </a:solidFill>
              <a:latin typeface="Franklin Gothic Book" panose="020B0503020102020204" pitchFamily="34" charset="0"/>
            </a:endParaRPr>
          </a:p>
          <a:p>
            <a:pPr lvl="1" fontAlgn="base">
              <a:buFont typeface="Arial" panose="020B0604020202020204" pitchFamily="34" charset="0"/>
              <a:buChar char="•"/>
            </a:pPr>
            <a:endParaRPr lang="en-US" dirty="0">
              <a:solidFill>
                <a:schemeClr val="tx1"/>
              </a:solidFill>
              <a:latin typeface="Franklin Gothic Book" panose="020B0503020102020204" pitchFamily="34" charset="0"/>
            </a:endParaRPr>
          </a:p>
          <a:p>
            <a:pPr lvl="1" fontAlgn="base">
              <a:buFont typeface="Arial" panose="020B0604020202020204" pitchFamily="34" charset="0"/>
              <a:buChar char="•"/>
            </a:pPr>
            <a:endParaRPr lang="en-US" dirty="0">
              <a:solidFill>
                <a:schemeClr val="tx1"/>
              </a:solidFill>
              <a:latin typeface="Franklin Gothic Book" panose="020B0503020102020204" pitchFamily="34" charset="0"/>
            </a:endParaRPr>
          </a:p>
          <a:p>
            <a:pPr lvl="1" fontAlgn="base">
              <a:buFont typeface="Arial" panose="020B0604020202020204" pitchFamily="34" charset="0"/>
              <a:buChar char="•"/>
            </a:pPr>
            <a:endParaRPr lang="en-US" dirty="0">
              <a:solidFill>
                <a:schemeClr val="tx1"/>
              </a:solidFill>
              <a:latin typeface="Franklin Gothic Book" panose="020B0503020102020204" pitchFamily="34" charset="0"/>
            </a:endParaRPr>
          </a:p>
          <a:p>
            <a:pPr marL="201168" lvl="1" indent="0" fontAlgn="base">
              <a:buNone/>
            </a:pPr>
            <a:r>
              <a:rPr lang="en-US" dirty="0">
                <a:solidFill>
                  <a:schemeClr val="tx1"/>
                </a:solidFill>
                <a:latin typeface="Franklin Gothic Book" panose="020B0503020102020204" pitchFamily="34" charset="0"/>
              </a:rPr>
              <a:t>Assumed to escalate at inflation (2.93%) for study period</a:t>
            </a:r>
          </a:p>
          <a:p>
            <a:pPr marL="201168" lvl="1" indent="0" fontAlgn="base">
              <a:buNone/>
            </a:pPr>
            <a:endParaRPr lang="en-US" dirty="0">
              <a:solidFill>
                <a:schemeClr val="tx1"/>
              </a:solidFill>
              <a:latin typeface="Franklin Gothic Book" panose="020B0503020102020204" pitchFamily="34" charset="0"/>
            </a:endParaRPr>
          </a:p>
          <a:p>
            <a:pPr marL="201168" lvl="1" indent="0" fontAlgn="base">
              <a:buNone/>
            </a:pPr>
            <a:endParaRPr lang="en-US" dirty="0">
              <a:solidFill>
                <a:schemeClr val="tx1"/>
              </a:solidFill>
              <a:latin typeface="Franklin Gothic Book" panose="020B0503020102020204" pitchFamily="34" charset="0"/>
            </a:endParaRPr>
          </a:p>
          <a:p>
            <a:pPr marL="201168" lvl="1" indent="0" fontAlgn="base">
              <a:buNone/>
            </a:pPr>
            <a:endParaRPr lang="en-US" dirty="0">
              <a:solidFill>
                <a:schemeClr val="tx1"/>
              </a:solidFill>
              <a:latin typeface="Franklin Gothic Book" panose="020B0503020102020204" pitchFamily="34" charset="0"/>
            </a:endParaRPr>
          </a:p>
          <a:p>
            <a:pPr marL="201168" lvl="1" indent="0" fontAlgn="base">
              <a:buNone/>
            </a:pPr>
            <a:endParaRPr lang="en-US" dirty="0">
              <a:solidFill>
                <a:schemeClr val="tx1"/>
              </a:solidFill>
              <a:latin typeface="Franklin Gothic Book" panose="020B0503020102020204" pitchFamily="34" charset="0"/>
            </a:endParaRPr>
          </a:p>
          <a:p>
            <a:pPr marL="201168" lvl="1" indent="0" fontAlgn="base">
              <a:buNone/>
            </a:pPr>
            <a:endParaRPr lang="en-US" dirty="0">
              <a:solidFill>
                <a:schemeClr val="tx1"/>
              </a:solidFill>
              <a:latin typeface="Franklin Gothic Book" panose="020B0503020102020204" pitchFamily="34" charset="0"/>
            </a:endParaRPr>
          </a:p>
          <a:p>
            <a:pPr marL="201168" lvl="1" indent="0" fontAlgn="base">
              <a:buNone/>
            </a:pPr>
            <a:endParaRPr lang="en-US" dirty="0">
              <a:solidFill>
                <a:schemeClr val="tx1"/>
              </a:solidFill>
              <a:latin typeface="Franklin Gothic Book" panose="020B0503020102020204" pitchFamily="34" charset="0"/>
            </a:endParaRPr>
          </a:p>
          <a:p>
            <a:pPr lvl="1" fontAlgn="base">
              <a:buFont typeface="Arial" panose="020B0604020202020204" pitchFamily="34" charset="0"/>
              <a:buChar char="•"/>
            </a:pPr>
            <a:endParaRPr lang="en-US" i="0" dirty="0">
              <a:solidFill>
                <a:schemeClr val="tx1"/>
              </a:solidFill>
              <a:latin typeface="Franklin Gothic Book" panose="020B0503020102020204" pitchFamily="34" charset="0"/>
            </a:endParaRPr>
          </a:p>
          <a:p>
            <a:pPr marL="201168" lvl="1" indent="0" fontAlgn="base">
              <a:buNone/>
            </a:pPr>
            <a:endParaRPr lang="en-US" b="1" dirty="0">
              <a:solidFill>
                <a:schemeClr val="tx1"/>
              </a:solidFill>
              <a:effectLst/>
              <a:latin typeface="Franklin Gothic Book" panose="020B0503020102020204" pitchFamily="34" charset="0"/>
            </a:endParaRPr>
          </a:p>
        </p:txBody>
      </p:sp>
      <p:sp>
        <p:nvSpPr>
          <p:cNvPr id="4" name="Slide Number Placeholder 3">
            <a:extLst>
              <a:ext uri="{FF2B5EF4-FFF2-40B4-BE49-F238E27FC236}">
                <a16:creationId xmlns:a16="http://schemas.microsoft.com/office/drawing/2014/main" id="{B65EE24A-B38A-45FD-ABAE-93BF9C8A20DF}"/>
              </a:ext>
            </a:extLst>
          </p:cNvPr>
          <p:cNvSpPr>
            <a:spLocks noGrp="1"/>
          </p:cNvSpPr>
          <p:nvPr>
            <p:ph type="sldNum" sz="quarter" idx="12"/>
          </p:nvPr>
        </p:nvSpPr>
        <p:spPr/>
        <p:txBody>
          <a:bodyPr/>
          <a:lstStyle/>
          <a:p>
            <a:fld id="{ACA223CF-624C-4D8D-A746-938EC586251A}" type="slidenum">
              <a:rPr lang="en-US" smtClean="0"/>
              <a:t>12</a:t>
            </a:fld>
            <a:endParaRPr lang="en-US"/>
          </a:p>
        </p:txBody>
      </p:sp>
      <p:graphicFrame>
        <p:nvGraphicFramePr>
          <p:cNvPr id="3" name="Table 2">
            <a:extLst>
              <a:ext uri="{FF2B5EF4-FFF2-40B4-BE49-F238E27FC236}">
                <a16:creationId xmlns:a16="http://schemas.microsoft.com/office/drawing/2014/main" id="{D7B54A81-2320-B90D-C508-F6C6FD2ADF03}"/>
              </a:ext>
            </a:extLst>
          </p:cNvPr>
          <p:cNvGraphicFramePr>
            <a:graphicFrameLocks noGrp="1"/>
          </p:cNvGraphicFramePr>
          <p:nvPr>
            <p:extLst>
              <p:ext uri="{D42A27DB-BD31-4B8C-83A1-F6EECF244321}">
                <p14:modId xmlns:p14="http://schemas.microsoft.com/office/powerpoint/2010/main" val="3870462204"/>
              </p:ext>
            </p:extLst>
          </p:nvPr>
        </p:nvGraphicFramePr>
        <p:xfrm>
          <a:off x="2998009" y="2484356"/>
          <a:ext cx="6093158" cy="1757680"/>
        </p:xfrm>
        <a:graphic>
          <a:graphicData uri="http://schemas.openxmlformats.org/drawingml/2006/table">
            <a:tbl>
              <a:tblPr firstRow="1" bandRow="1">
                <a:tableStyleId>{5C22544A-7EE6-4342-B048-85BDC9FD1C3A}</a:tableStyleId>
              </a:tblPr>
              <a:tblGrid>
                <a:gridCol w="3046579">
                  <a:extLst>
                    <a:ext uri="{9D8B030D-6E8A-4147-A177-3AD203B41FA5}">
                      <a16:colId xmlns:a16="http://schemas.microsoft.com/office/drawing/2014/main" val="3660882960"/>
                    </a:ext>
                  </a:extLst>
                </a:gridCol>
                <a:gridCol w="3046579">
                  <a:extLst>
                    <a:ext uri="{9D8B030D-6E8A-4147-A177-3AD203B41FA5}">
                      <a16:colId xmlns:a16="http://schemas.microsoft.com/office/drawing/2014/main" val="3919828258"/>
                    </a:ext>
                  </a:extLst>
                </a:gridCol>
              </a:tblGrid>
              <a:tr h="0">
                <a:tc>
                  <a:txBody>
                    <a:bodyPr/>
                    <a:lstStyle/>
                    <a:p>
                      <a:pPr algn="ctr"/>
                      <a:r>
                        <a:rPr lang="en-US" sz="1200" dirty="0"/>
                        <a:t>Technology</a:t>
                      </a:r>
                    </a:p>
                  </a:txBody>
                  <a:tcPr anchor="ctr"/>
                </a:tc>
                <a:tc>
                  <a:txBody>
                    <a:bodyPr/>
                    <a:lstStyle/>
                    <a:p>
                      <a:pPr algn="ctr"/>
                      <a:r>
                        <a:rPr lang="en-US" sz="1200" dirty="0"/>
                        <a:t>$/</a:t>
                      </a:r>
                      <a:r>
                        <a:rPr lang="en-US" sz="1200" dirty="0" err="1"/>
                        <a:t>MWhe</a:t>
                      </a:r>
                      <a:endParaRPr lang="en-US" sz="1200" dirty="0"/>
                    </a:p>
                  </a:txBody>
                  <a:tcPr anchor="ctr"/>
                </a:tc>
                <a:extLst>
                  <a:ext uri="{0D108BD9-81ED-4DB2-BD59-A6C34878D82A}">
                    <a16:rowId xmlns:a16="http://schemas.microsoft.com/office/drawing/2014/main" val="3793026760"/>
                  </a:ext>
                </a:extLst>
              </a:tr>
              <a:tr h="370840">
                <a:tc>
                  <a:txBody>
                    <a:bodyPr/>
                    <a:lstStyle/>
                    <a:p>
                      <a:pPr algn="ctr" fontAlgn="b"/>
                      <a:r>
                        <a:rPr lang="en-US" sz="1200" b="1" u="none" strike="noStrike" dirty="0">
                          <a:effectLst/>
                        </a:rPr>
                        <a:t>Cold Climate Heat Pump</a:t>
                      </a:r>
                      <a:endParaRPr lang="en-US"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US" sz="1200" b="0" i="0" u="none" strike="noStrike" dirty="0">
                          <a:solidFill>
                            <a:srgbClr val="000000"/>
                          </a:solidFill>
                          <a:effectLst/>
                          <a:latin typeface="Calibri" panose="020F0502020204030204" pitchFamily="34" charset="0"/>
                        </a:rPr>
                        <a:t> $               26.00 </a:t>
                      </a:r>
                    </a:p>
                  </a:txBody>
                  <a:tcPr marL="0" marR="0" marT="0" marB="0" anchor="ctr"/>
                </a:tc>
                <a:extLst>
                  <a:ext uri="{0D108BD9-81ED-4DB2-BD59-A6C34878D82A}">
                    <a16:rowId xmlns:a16="http://schemas.microsoft.com/office/drawing/2014/main" val="3370270716"/>
                  </a:ext>
                </a:extLst>
              </a:tr>
              <a:tr h="370840">
                <a:tc>
                  <a:txBody>
                    <a:bodyPr/>
                    <a:lstStyle/>
                    <a:p>
                      <a:pPr algn="ctr" fontAlgn="b"/>
                      <a:r>
                        <a:rPr lang="en-US" sz="1200" b="1" u="none" strike="noStrike" dirty="0">
                          <a:effectLst/>
                        </a:rPr>
                        <a:t>Electric Vehicle</a:t>
                      </a:r>
                      <a:endParaRPr lang="en-US"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US" sz="1200" b="0" i="0" u="none" strike="noStrike" dirty="0">
                          <a:solidFill>
                            <a:srgbClr val="000000"/>
                          </a:solidFill>
                          <a:effectLst/>
                          <a:latin typeface="Calibri" panose="020F0502020204030204" pitchFamily="34" charset="0"/>
                        </a:rPr>
                        <a:t> $               56.00 </a:t>
                      </a:r>
                    </a:p>
                  </a:txBody>
                  <a:tcPr marL="0" marR="0" marT="0" marB="0" anchor="ctr"/>
                </a:tc>
                <a:extLst>
                  <a:ext uri="{0D108BD9-81ED-4DB2-BD59-A6C34878D82A}">
                    <a16:rowId xmlns:a16="http://schemas.microsoft.com/office/drawing/2014/main" val="3495883008"/>
                  </a:ext>
                </a:extLst>
              </a:tr>
              <a:tr h="370840">
                <a:tc>
                  <a:txBody>
                    <a:bodyPr/>
                    <a:lstStyle/>
                    <a:p>
                      <a:pPr algn="ctr" fontAlgn="b"/>
                      <a:r>
                        <a:rPr lang="en-US" sz="1200" b="1" u="none" strike="noStrike">
                          <a:effectLst/>
                        </a:rPr>
                        <a:t>Weatherization</a:t>
                      </a:r>
                      <a:endParaRPr lang="en-US" sz="12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en-US" sz="1200" b="0" i="0" u="none" strike="noStrike" dirty="0">
                          <a:solidFill>
                            <a:srgbClr val="000000"/>
                          </a:solidFill>
                          <a:effectLst/>
                          <a:latin typeface="Calibri" panose="020F0502020204030204" pitchFamily="34" charset="0"/>
                        </a:rPr>
                        <a:t> $               25.00 </a:t>
                      </a:r>
                    </a:p>
                  </a:txBody>
                  <a:tcPr marL="0" marR="0" marT="0" marB="0" anchor="ctr"/>
                </a:tc>
                <a:extLst>
                  <a:ext uri="{0D108BD9-81ED-4DB2-BD59-A6C34878D82A}">
                    <a16:rowId xmlns:a16="http://schemas.microsoft.com/office/drawing/2014/main" val="4119847632"/>
                  </a:ext>
                </a:extLst>
              </a:tr>
              <a:tr h="370840">
                <a:tc>
                  <a:txBody>
                    <a:bodyPr/>
                    <a:lstStyle/>
                    <a:p>
                      <a:pPr algn="ctr" fontAlgn="b"/>
                      <a:r>
                        <a:rPr lang="en-US" sz="1200" b="1" u="none" strike="noStrike" dirty="0">
                          <a:effectLst/>
                        </a:rPr>
                        <a:t>Custom Projects</a:t>
                      </a:r>
                      <a:endParaRPr lang="en-US" sz="12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US" sz="1200" b="0" i="0" u="none" strike="noStrike" dirty="0">
                          <a:solidFill>
                            <a:srgbClr val="000000"/>
                          </a:solidFill>
                          <a:effectLst/>
                          <a:latin typeface="Calibri" panose="020F0502020204030204" pitchFamily="34" charset="0"/>
                        </a:rPr>
                        <a:t> $               16.00 </a:t>
                      </a:r>
                    </a:p>
                  </a:txBody>
                  <a:tcPr marL="0" marR="0" marT="0" marB="0" anchor="ctr"/>
                </a:tc>
                <a:extLst>
                  <a:ext uri="{0D108BD9-81ED-4DB2-BD59-A6C34878D82A}">
                    <a16:rowId xmlns:a16="http://schemas.microsoft.com/office/drawing/2014/main" val="3519176657"/>
                  </a:ext>
                </a:extLst>
              </a:tr>
            </a:tbl>
          </a:graphicData>
        </a:graphic>
      </p:graphicFrame>
    </p:spTree>
    <p:extLst>
      <p:ext uri="{BB962C8B-B14F-4D97-AF65-F5344CB8AC3E}">
        <p14:creationId xmlns:p14="http://schemas.microsoft.com/office/powerpoint/2010/main" val="8914675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3054D-43E8-4540-A221-57CF14EB11A5}"/>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Tier III Technology Allocations</a:t>
            </a:r>
          </a:p>
        </p:txBody>
      </p:sp>
      <p:sp>
        <p:nvSpPr>
          <p:cNvPr id="6" name="Content Placeholder 2">
            <a:extLst>
              <a:ext uri="{FF2B5EF4-FFF2-40B4-BE49-F238E27FC236}">
                <a16:creationId xmlns:a16="http://schemas.microsoft.com/office/drawing/2014/main" id="{9B34D3E9-7603-460D-9592-B47FACF30EEB}"/>
              </a:ext>
            </a:extLst>
          </p:cNvPr>
          <p:cNvSpPr>
            <a:spLocks noGrp="1"/>
          </p:cNvSpPr>
          <p:nvPr>
            <p:ph idx="1"/>
          </p:nvPr>
        </p:nvSpPr>
        <p:spPr>
          <a:xfrm>
            <a:off x="876693" y="1930180"/>
            <a:ext cx="10335790" cy="3965294"/>
          </a:xfrm>
        </p:spPr>
        <p:txBody>
          <a:bodyPr>
            <a:normAutofit/>
          </a:bodyPr>
          <a:lstStyle/>
          <a:p>
            <a:pPr marL="201168" lvl="1" indent="0" fontAlgn="base">
              <a:buNone/>
            </a:pPr>
            <a:r>
              <a:rPr lang="en-US" dirty="0">
                <a:solidFill>
                  <a:schemeClr val="tx1"/>
                </a:solidFill>
                <a:latin typeface="Franklin Gothic Book" panose="020B0503020102020204" pitchFamily="34" charset="0"/>
              </a:rPr>
              <a:t>Allocation of savings assumed to be constant throughout the study period as a simplifying assumption.</a:t>
            </a:r>
          </a:p>
          <a:p>
            <a:pPr marL="201168" lvl="1" indent="0" fontAlgn="base">
              <a:buNone/>
            </a:pPr>
            <a:endParaRPr lang="en-US" dirty="0">
              <a:solidFill>
                <a:schemeClr val="tx1"/>
              </a:solidFill>
              <a:latin typeface="Franklin Gothic Book" panose="020B0503020102020204" pitchFamily="34" charset="0"/>
            </a:endParaRPr>
          </a:p>
          <a:p>
            <a:pPr marL="201168" lvl="1" indent="0" fontAlgn="base">
              <a:buNone/>
            </a:pPr>
            <a:endParaRPr lang="en-US" dirty="0">
              <a:solidFill>
                <a:schemeClr val="tx1"/>
              </a:solidFill>
              <a:latin typeface="Franklin Gothic Book" panose="020B0503020102020204" pitchFamily="34" charset="0"/>
            </a:endParaRPr>
          </a:p>
          <a:p>
            <a:pPr marL="201168" lvl="1" indent="0" fontAlgn="base">
              <a:buNone/>
            </a:pPr>
            <a:endParaRPr lang="en-US" i="0" dirty="0">
              <a:solidFill>
                <a:schemeClr val="tx1"/>
              </a:solidFill>
              <a:latin typeface="Franklin Gothic Book" panose="020B0503020102020204" pitchFamily="34" charset="0"/>
            </a:endParaRPr>
          </a:p>
          <a:p>
            <a:pPr marL="201168" lvl="1" indent="0" fontAlgn="base">
              <a:buNone/>
            </a:pPr>
            <a:endParaRPr lang="en-US" i="0" dirty="0">
              <a:solidFill>
                <a:schemeClr val="tx1"/>
              </a:solidFill>
              <a:latin typeface="Franklin Gothic Book" panose="020B0503020102020204" pitchFamily="34" charset="0"/>
            </a:endParaRPr>
          </a:p>
          <a:p>
            <a:pPr marL="201168" lvl="1" indent="0" fontAlgn="base">
              <a:buNone/>
            </a:pPr>
            <a:endParaRPr lang="en-US" dirty="0">
              <a:solidFill>
                <a:schemeClr val="tx1"/>
              </a:solidFill>
              <a:latin typeface="Franklin Gothic Book" panose="020B0503020102020204" pitchFamily="34" charset="0"/>
            </a:endParaRPr>
          </a:p>
          <a:p>
            <a:pPr marL="201168" lvl="1" indent="0" fontAlgn="base">
              <a:buNone/>
            </a:pPr>
            <a:endParaRPr lang="en-US" i="0" dirty="0">
              <a:solidFill>
                <a:schemeClr val="tx1"/>
              </a:solidFill>
              <a:latin typeface="Franklin Gothic Book" panose="020B0503020102020204" pitchFamily="34" charset="0"/>
            </a:endParaRPr>
          </a:p>
          <a:p>
            <a:pPr marL="201168" lvl="1" indent="0" fontAlgn="base">
              <a:buNone/>
            </a:pPr>
            <a:endParaRPr lang="en-US" i="0" dirty="0">
              <a:solidFill>
                <a:schemeClr val="tx1"/>
              </a:solidFill>
              <a:latin typeface="Franklin Gothic Book" panose="020B0503020102020204" pitchFamily="34" charset="0"/>
            </a:endParaRPr>
          </a:p>
          <a:p>
            <a:pPr marL="201168" lvl="1" indent="0" fontAlgn="base">
              <a:buNone/>
            </a:pPr>
            <a:r>
              <a:rPr lang="en-US" i="0" dirty="0">
                <a:solidFill>
                  <a:schemeClr val="tx1"/>
                </a:solidFill>
                <a:latin typeface="Franklin Gothic Book" panose="020B0503020102020204" pitchFamily="34" charset="0"/>
              </a:rPr>
              <a:t>Volume and price of “Custom” projects difficult to predict and therefore not included in model</a:t>
            </a:r>
          </a:p>
        </p:txBody>
      </p:sp>
      <p:sp>
        <p:nvSpPr>
          <p:cNvPr id="4" name="Slide Number Placeholder 3">
            <a:extLst>
              <a:ext uri="{FF2B5EF4-FFF2-40B4-BE49-F238E27FC236}">
                <a16:creationId xmlns:a16="http://schemas.microsoft.com/office/drawing/2014/main" id="{B65EE24A-B38A-45FD-ABAE-93BF9C8A20DF}"/>
              </a:ext>
            </a:extLst>
          </p:cNvPr>
          <p:cNvSpPr>
            <a:spLocks noGrp="1"/>
          </p:cNvSpPr>
          <p:nvPr>
            <p:ph type="sldNum" sz="quarter" idx="12"/>
          </p:nvPr>
        </p:nvSpPr>
        <p:spPr/>
        <p:txBody>
          <a:bodyPr/>
          <a:lstStyle/>
          <a:p>
            <a:fld id="{ACA223CF-624C-4D8D-A746-938EC586251A}" type="slidenum">
              <a:rPr lang="en-US" smtClean="0"/>
              <a:t>13</a:t>
            </a:fld>
            <a:endParaRPr lang="en-US"/>
          </a:p>
        </p:txBody>
      </p:sp>
      <p:graphicFrame>
        <p:nvGraphicFramePr>
          <p:cNvPr id="5" name="Table 4">
            <a:extLst>
              <a:ext uri="{FF2B5EF4-FFF2-40B4-BE49-F238E27FC236}">
                <a16:creationId xmlns:a16="http://schemas.microsoft.com/office/drawing/2014/main" id="{681518A2-3718-55C7-1344-D4D0143D6C1C}"/>
              </a:ext>
            </a:extLst>
          </p:cNvPr>
          <p:cNvGraphicFramePr>
            <a:graphicFrameLocks noGrp="1"/>
          </p:cNvGraphicFramePr>
          <p:nvPr>
            <p:extLst>
              <p:ext uri="{D42A27DB-BD31-4B8C-83A1-F6EECF244321}">
                <p14:modId xmlns:p14="http://schemas.microsoft.com/office/powerpoint/2010/main" val="229298266"/>
              </p:ext>
            </p:extLst>
          </p:nvPr>
        </p:nvGraphicFramePr>
        <p:xfrm>
          <a:off x="2251186" y="3002280"/>
          <a:ext cx="7586804" cy="853440"/>
        </p:xfrm>
        <a:graphic>
          <a:graphicData uri="http://schemas.openxmlformats.org/drawingml/2006/table">
            <a:tbl>
              <a:tblPr>
                <a:tableStyleId>{5C22544A-7EE6-4342-B048-85BDC9FD1C3A}</a:tableStyleId>
              </a:tblPr>
              <a:tblGrid>
                <a:gridCol w="2081372">
                  <a:extLst>
                    <a:ext uri="{9D8B030D-6E8A-4147-A177-3AD203B41FA5}">
                      <a16:colId xmlns:a16="http://schemas.microsoft.com/office/drawing/2014/main" val="878494001"/>
                    </a:ext>
                  </a:extLst>
                </a:gridCol>
                <a:gridCol w="5505432">
                  <a:extLst>
                    <a:ext uri="{9D8B030D-6E8A-4147-A177-3AD203B41FA5}">
                      <a16:colId xmlns:a16="http://schemas.microsoft.com/office/drawing/2014/main" val="828033768"/>
                    </a:ext>
                  </a:extLst>
                </a:gridCol>
              </a:tblGrid>
              <a:tr h="182880">
                <a:tc>
                  <a:txBody>
                    <a:bodyPr/>
                    <a:lstStyle/>
                    <a:p>
                      <a:pPr algn="ctr" fontAlgn="b"/>
                      <a:r>
                        <a:rPr lang="en-US" sz="1400" b="1" u="none" strike="noStrike" dirty="0">
                          <a:effectLst/>
                        </a:rPr>
                        <a:t>Cold Climate Heat Pump</a:t>
                      </a:r>
                      <a:endParaRPr lang="en-US" sz="1400" b="1"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u="none" strike="noStrike">
                          <a:effectLst/>
                        </a:rPr>
                        <a:t>56%</a:t>
                      </a:r>
                      <a:endParaRPr lang="en-US" sz="1400" b="0" i="0" u="none" strike="noStrike">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29748493"/>
                  </a:ext>
                </a:extLst>
              </a:tr>
              <a:tr h="182880">
                <a:tc>
                  <a:txBody>
                    <a:bodyPr/>
                    <a:lstStyle/>
                    <a:p>
                      <a:pPr algn="ctr" fontAlgn="b"/>
                      <a:r>
                        <a:rPr lang="en-US" sz="1400" b="1" u="none" strike="noStrike" dirty="0">
                          <a:effectLst/>
                        </a:rPr>
                        <a:t>Electric Vehicle</a:t>
                      </a:r>
                      <a:endParaRPr lang="en-US" sz="1400" b="1"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u="none" strike="noStrike" dirty="0">
                          <a:effectLst/>
                        </a:rPr>
                        <a:t>46%</a:t>
                      </a:r>
                      <a:endParaRPr lang="en-US" sz="14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25809968"/>
                  </a:ext>
                </a:extLst>
              </a:tr>
              <a:tr h="182880">
                <a:tc>
                  <a:txBody>
                    <a:bodyPr/>
                    <a:lstStyle/>
                    <a:p>
                      <a:pPr algn="ctr" fontAlgn="b"/>
                      <a:r>
                        <a:rPr lang="en-US" sz="1400" b="1" u="none" strike="noStrike" dirty="0">
                          <a:effectLst/>
                        </a:rPr>
                        <a:t>Weatherization</a:t>
                      </a:r>
                      <a:endParaRPr lang="en-US" sz="1400" b="1"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u="none" strike="noStrike">
                          <a:effectLst/>
                        </a:rPr>
                        <a:t>2%</a:t>
                      </a:r>
                      <a:endParaRPr lang="en-US" sz="1400" b="0" i="0" u="none" strike="noStrike">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30692825"/>
                  </a:ext>
                </a:extLst>
              </a:tr>
              <a:tr h="182880">
                <a:tc>
                  <a:txBody>
                    <a:bodyPr/>
                    <a:lstStyle/>
                    <a:p>
                      <a:pPr algn="ctr" fontAlgn="b"/>
                      <a:r>
                        <a:rPr lang="en-US" sz="1400" b="1" u="none" strike="noStrike" dirty="0">
                          <a:effectLst/>
                        </a:rPr>
                        <a:t>Tier II RECs</a:t>
                      </a:r>
                      <a:endParaRPr lang="en-US" sz="1400" b="1"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u="none" strike="noStrike" dirty="0">
                          <a:effectLst/>
                        </a:rPr>
                        <a:t>2%</a:t>
                      </a:r>
                      <a:endParaRPr lang="en-US" sz="14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55787775"/>
                  </a:ext>
                </a:extLst>
              </a:tr>
            </a:tbl>
          </a:graphicData>
        </a:graphic>
      </p:graphicFrame>
    </p:spTree>
    <p:extLst>
      <p:ext uri="{BB962C8B-B14F-4D97-AF65-F5344CB8AC3E}">
        <p14:creationId xmlns:p14="http://schemas.microsoft.com/office/powerpoint/2010/main" val="3209180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3054D-43E8-4540-A221-57CF14EB11A5}"/>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Energy Price Forecasts</a:t>
            </a:r>
          </a:p>
        </p:txBody>
      </p:sp>
      <p:sp>
        <p:nvSpPr>
          <p:cNvPr id="6" name="Content Placeholder 2">
            <a:extLst>
              <a:ext uri="{FF2B5EF4-FFF2-40B4-BE49-F238E27FC236}">
                <a16:creationId xmlns:a16="http://schemas.microsoft.com/office/drawing/2014/main" id="{9B34D3E9-7603-460D-9592-B47FACF30EEB}"/>
              </a:ext>
            </a:extLst>
          </p:cNvPr>
          <p:cNvSpPr>
            <a:spLocks noGrp="1"/>
          </p:cNvSpPr>
          <p:nvPr>
            <p:ph idx="1"/>
          </p:nvPr>
        </p:nvSpPr>
        <p:spPr>
          <a:xfrm>
            <a:off x="814549" y="1866175"/>
            <a:ext cx="4716239" cy="3965294"/>
          </a:xfrm>
        </p:spPr>
        <p:txBody>
          <a:bodyPr>
            <a:normAutofit lnSpcReduction="10000"/>
          </a:bodyPr>
          <a:lstStyle/>
          <a:p>
            <a:pPr marL="201168" lvl="1" indent="0" fontAlgn="base">
              <a:buNone/>
            </a:pPr>
            <a:r>
              <a:rPr lang="en-US" dirty="0">
                <a:solidFill>
                  <a:schemeClr val="tx1"/>
                </a:solidFill>
                <a:latin typeface="Franklin Gothic Book" panose="020B0503020102020204" pitchFamily="34" charset="0"/>
              </a:rPr>
              <a:t>Model uses </a:t>
            </a:r>
            <a:r>
              <a:rPr lang="en-US" u="none" strike="noStrike" dirty="0">
                <a:solidFill>
                  <a:schemeClr val="tx1"/>
                </a:solidFill>
                <a:effectLst/>
                <a:latin typeface="Franklin Gothic Book" panose="020B0503020102020204" pitchFamily="34" charset="0"/>
              </a:rPr>
              <a:t>wholesale price forecast </a:t>
            </a:r>
            <a:r>
              <a:rPr lang="en-US" i="1" u="sng" strike="noStrike" dirty="0">
                <a:solidFill>
                  <a:schemeClr val="tx1"/>
                </a:solidFill>
                <a:effectLst/>
                <a:latin typeface="Franklin Gothic Book" panose="020B0503020102020204" pitchFamily="34" charset="0"/>
              </a:rPr>
              <a:t>trend</a:t>
            </a:r>
            <a:r>
              <a:rPr lang="en-US" u="none" strike="noStrike" dirty="0">
                <a:solidFill>
                  <a:schemeClr val="tx1"/>
                </a:solidFill>
                <a:effectLst/>
                <a:latin typeface="Franklin Gothic Book" panose="020B0503020102020204" pitchFamily="34" charset="0"/>
              </a:rPr>
              <a:t> to escalate the portion of current statewide cost-of-service tied to energy markets</a:t>
            </a:r>
            <a:endParaRPr lang="en-US" b="1" dirty="0">
              <a:solidFill>
                <a:schemeClr val="tx1"/>
              </a:solidFill>
              <a:latin typeface="Franklin Gothic Book" panose="020B0503020102020204" pitchFamily="34" charset="0"/>
            </a:endParaRPr>
          </a:p>
          <a:p>
            <a:pPr marL="201168" lvl="1" indent="0" fontAlgn="base">
              <a:buNone/>
            </a:pPr>
            <a:endParaRPr lang="en-US" b="1" dirty="0">
              <a:solidFill>
                <a:schemeClr val="tx1"/>
              </a:solidFill>
              <a:latin typeface="Franklin Gothic Book" panose="020B0503020102020204" pitchFamily="34" charset="0"/>
            </a:endParaRPr>
          </a:p>
          <a:p>
            <a:pPr marL="201168" lvl="1" indent="0" fontAlgn="base">
              <a:buNone/>
            </a:pPr>
            <a:r>
              <a:rPr lang="en-US" b="1" dirty="0">
                <a:solidFill>
                  <a:schemeClr val="tx1"/>
                </a:solidFill>
                <a:latin typeface="Franklin Gothic Book" panose="020B0503020102020204" pitchFamily="34" charset="0"/>
              </a:rPr>
              <a:t>Low:</a:t>
            </a:r>
            <a:r>
              <a:rPr lang="en-US" dirty="0">
                <a:solidFill>
                  <a:schemeClr val="tx1"/>
                </a:solidFill>
                <a:latin typeface="Franklin Gothic Book" panose="020B0503020102020204" pitchFamily="34" charset="0"/>
              </a:rPr>
              <a:t> 10% discount on New England Avoided Energy Supply Cost Study 2024 – Vermont Counterfactual #1</a:t>
            </a:r>
            <a:endParaRPr lang="en-US" b="1" dirty="0">
              <a:solidFill>
                <a:schemeClr val="tx1"/>
              </a:solidFill>
              <a:latin typeface="Franklin Gothic Book" panose="020B0503020102020204" pitchFamily="34" charset="0"/>
            </a:endParaRPr>
          </a:p>
          <a:p>
            <a:pPr marL="201168" lvl="1" indent="0" fontAlgn="base">
              <a:buNone/>
            </a:pPr>
            <a:endParaRPr lang="en-US" u="none" strike="noStrike" dirty="0">
              <a:solidFill>
                <a:schemeClr val="tx1"/>
              </a:solidFill>
              <a:effectLst/>
              <a:latin typeface="Franklin Gothic Book" panose="020B0503020102020204" pitchFamily="34" charset="0"/>
            </a:endParaRPr>
          </a:p>
          <a:p>
            <a:pPr marL="201168" lvl="1" indent="0" fontAlgn="base">
              <a:buNone/>
            </a:pPr>
            <a:r>
              <a:rPr lang="en-US" dirty="0">
                <a:solidFill>
                  <a:schemeClr val="tx1"/>
                </a:solidFill>
                <a:latin typeface="Franklin Gothic Book" panose="020B0503020102020204" pitchFamily="34" charset="0"/>
              </a:rPr>
              <a:t>Mid: New England Avoided Energy Supply Cost Study 2024 – Vermont Counterfactual #1</a:t>
            </a:r>
            <a:endParaRPr lang="en-US" b="1" dirty="0">
              <a:solidFill>
                <a:schemeClr val="tx1"/>
              </a:solidFill>
              <a:latin typeface="Franklin Gothic Book" panose="020B0503020102020204" pitchFamily="34" charset="0"/>
            </a:endParaRPr>
          </a:p>
          <a:p>
            <a:pPr marL="201168" lvl="1" indent="0" fontAlgn="base">
              <a:buNone/>
            </a:pPr>
            <a:endParaRPr lang="en-US" u="none" strike="noStrike" dirty="0">
              <a:solidFill>
                <a:schemeClr val="tx1"/>
              </a:solidFill>
              <a:effectLst/>
              <a:latin typeface="Franklin Gothic Book" panose="020B0503020102020204" pitchFamily="34" charset="0"/>
            </a:endParaRPr>
          </a:p>
          <a:p>
            <a:pPr marL="201168" lvl="1" indent="0" fontAlgn="base">
              <a:buNone/>
            </a:pPr>
            <a:r>
              <a:rPr lang="en-US" dirty="0">
                <a:solidFill>
                  <a:schemeClr val="tx1"/>
                </a:solidFill>
                <a:latin typeface="Franklin Gothic Book" panose="020B0503020102020204" pitchFamily="34" charset="0"/>
              </a:rPr>
              <a:t>High: New England Avoided Energy Supply Cost Study 2024 – Vermont High Gas Price Sensitivity</a:t>
            </a:r>
          </a:p>
          <a:p>
            <a:pPr marL="201168" lvl="1" indent="0" fontAlgn="base">
              <a:buNone/>
            </a:pPr>
            <a:endParaRPr lang="en-US" u="none" strike="noStrike" dirty="0">
              <a:solidFill>
                <a:schemeClr val="tx1"/>
              </a:solidFill>
              <a:effectLst/>
              <a:latin typeface="Franklin Gothic Book" panose="020B0503020102020204" pitchFamily="34" charset="0"/>
            </a:endParaRPr>
          </a:p>
        </p:txBody>
      </p:sp>
      <p:sp>
        <p:nvSpPr>
          <p:cNvPr id="4" name="Slide Number Placeholder 3">
            <a:extLst>
              <a:ext uri="{FF2B5EF4-FFF2-40B4-BE49-F238E27FC236}">
                <a16:creationId xmlns:a16="http://schemas.microsoft.com/office/drawing/2014/main" id="{B65EE24A-B38A-45FD-ABAE-93BF9C8A20DF}"/>
              </a:ext>
            </a:extLst>
          </p:cNvPr>
          <p:cNvSpPr>
            <a:spLocks noGrp="1"/>
          </p:cNvSpPr>
          <p:nvPr>
            <p:ph type="sldNum" sz="quarter" idx="12"/>
          </p:nvPr>
        </p:nvSpPr>
        <p:spPr/>
        <p:txBody>
          <a:bodyPr/>
          <a:lstStyle/>
          <a:p>
            <a:fld id="{ACA223CF-624C-4D8D-A746-938EC586251A}" type="slidenum">
              <a:rPr lang="en-US" smtClean="0"/>
              <a:t>14</a:t>
            </a:fld>
            <a:endParaRPr lang="en-US"/>
          </a:p>
        </p:txBody>
      </p:sp>
      <p:graphicFrame>
        <p:nvGraphicFramePr>
          <p:cNvPr id="3" name="Chart 2">
            <a:extLst>
              <a:ext uri="{FF2B5EF4-FFF2-40B4-BE49-F238E27FC236}">
                <a16:creationId xmlns:a16="http://schemas.microsoft.com/office/drawing/2014/main" id="{E8480BB8-2133-F6DB-85CE-3C461C238F2C}"/>
              </a:ext>
            </a:extLst>
          </p:cNvPr>
          <p:cNvGraphicFramePr>
            <a:graphicFrameLocks/>
          </p:cNvGraphicFramePr>
          <p:nvPr>
            <p:extLst>
              <p:ext uri="{D42A27DB-BD31-4B8C-83A1-F6EECF244321}">
                <p14:modId xmlns:p14="http://schemas.microsoft.com/office/powerpoint/2010/main" val="877946459"/>
              </p:ext>
            </p:extLst>
          </p:nvPr>
        </p:nvGraphicFramePr>
        <p:xfrm>
          <a:off x="5530788" y="2132623"/>
          <a:ext cx="6369698" cy="36988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829412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86EF32F-DA9E-407A-CC90-B9CE8B37273D}"/>
              </a:ext>
            </a:extLst>
          </p:cNvPr>
          <p:cNvPicPr>
            <a:picLocks noChangeAspect="1"/>
          </p:cNvPicPr>
          <p:nvPr/>
        </p:nvPicPr>
        <p:blipFill>
          <a:blip r:embed="rId3"/>
          <a:stretch>
            <a:fillRect/>
          </a:stretch>
        </p:blipFill>
        <p:spPr>
          <a:xfrm>
            <a:off x="7114003" y="2282776"/>
            <a:ext cx="4916704" cy="3710617"/>
          </a:xfrm>
          <a:prstGeom prst="rect">
            <a:avLst/>
          </a:prstGeom>
        </p:spPr>
      </p:pic>
      <p:sp>
        <p:nvSpPr>
          <p:cNvPr id="2" name="Title 1">
            <a:extLst>
              <a:ext uri="{FF2B5EF4-FFF2-40B4-BE49-F238E27FC236}">
                <a16:creationId xmlns:a16="http://schemas.microsoft.com/office/drawing/2014/main" id="{11A3054D-43E8-4540-A221-57CF14EB11A5}"/>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Model Input: Inflation</a:t>
            </a:r>
          </a:p>
        </p:txBody>
      </p:sp>
      <p:sp>
        <p:nvSpPr>
          <p:cNvPr id="6" name="Content Placeholder 2">
            <a:extLst>
              <a:ext uri="{FF2B5EF4-FFF2-40B4-BE49-F238E27FC236}">
                <a16:creationId xmlns:a16="http://schemas.microsoft.com/office/drawing/2014/main" id="{9B34D3E9-7603-460D-9592-B47FACF30EEB}"/>
              </a:ext>
            </a:extLst>
          </p:cNvPr>
          <p:cNvSpPr>
            <a:spLocks noGrp="1"/>
          </p:cNvSpPr>
          <p:nvPr>
            <p:ph idx="1"/>
          </p:nvPr>
        </p:nvSpPr>
        <p:spPr>
          <a:xfrm>
            <a:off x="1097280" y="2048258"/>
            <a:ext cx="5828941" cy="3071584"/>
          </a:xfrm>
        </p:spPr>
        <p:txBody>
          <a:bodyPr>
            <a:normAutofit/>
          </a:bodyPr>
          <a:lstStyle/>
          <a:p>
            <a:pPr marL="201168" lvl="1" indent="0" fontAlgn="base">
              <a:buNone/>
            </a:pPr>
            <a:r>
              <a:rPr lang="en-US" dirty="0">
                <a:solidFill>
                  <a:schemeClr val="tx1"/>
                </a:solidFill>
                <a:latin typeface="Franklin Gothic Book" panose="020B0503020102020204" pitchFamily="34" charset="0"/>
              </a:rPr>
              <a:t>M</a:t>
            </a:r>
            <a:r>
              <a:rPr lang="en-US" u="none" strike="noStrike" dirty="0">
                <a:solidFill>
                  <a:schemeClr val="tx1"/>
                </a:solidFill>
                <a:effectLst/>
                <a:latin typeface="Franklin Gothic Book" panose="020B0503020102020204" pitchFamily="34" charset="0"/>
              </a:rPr>
              <a:t>odel uses last 10-year Average Core inflation (CPI less food and energy) to escalate the portion of statewide cost-of-service tied to inflation over time</a:t>
            </a:r>
          </a:p>
          <a:p>
            <a:pPr lvl="2" fontAlgn="base">
              <a:buFont typeface="Arial" panose="020B0604020202020204" pitchFamily="34" charset="0"/>
              <a:buChar char="•"/>
            </a:pPr>
            <a:r>
              <a:rPr lang="en-US" dirty="0">
                <a:solidFill>
                  <a:schemeClr val="tx1"/>
                </a:solidFill>
                <a:latin typeface="Franklin Gothic Book" panose="020B0503020102020204" pitchFamily="34" charset="0"/>
              </a:rPr>
              <a:t>Current 12-month average 3.3% as of September 2024</a:t>
            </a:r>
          </a:p>
          <a:p>
            <a:pPr lvl="2" fontAlgn="base">
              <a:buFont typeface="Arial" panose="020B0604020202020204" pitchFamily="34" charset="0"/>
              <a:buChar char="•"/>
            </a:pPr>
            <a:r>
              <a:rPr lang="en-US" dirty="0">
                <a:solidFill>
                  <a:schemeClr val="tx1"/>
                </a:solidFill>
                <a:latin typeface="Franklin Gothic Book" panose="020B0503020102020204" pitchFamily="34" charset="0"/>
              </a:rPr>
              <a:t>Model assume 2.93% average experience from 2014 - 2024</a:t>
            </a:r>
          </a:p>
        </p:txBody>
      </p:sp>
      <p:sp>
        <p:nvSpPr>
          <p:cNvPr id="4" name="Slide Number Placeholder 3">
            <a:extLst>
              <a:ext uri="{FF2B5EF4-FFF2-40B4-BE49-F238E27FC236}">
                <a16:creationId xmlns:a16="http://schemas.microsoft.com/office/drawing/2014/main" id="{B65EE24A-B38A-45FD-ABAE-93BF9C8A20DF}"/>
              </a:ext>
            </a:extLst>
          </p:cNvPr>
          <p:cNvSpPr>
            <a:spLocks noGrp="1"/>
          </p:cNvSpPr>
          <p:nvPr>
            <p:ph type="sldNum" sz="quarter" idx="12"/>
          </p:nvPr>
        </p:nvSpPr>
        <p:spPr/>
        <p:txBody>
          <a:bodyPr/>
          <a:lstStyle/>
          <a:p>
            <a:fld id="{ACA223CF-624C-4D8D-A746-938EC586251A}" type="slidenum">
              <a:rPr lang="en-US" smtClean="0"/>
              <a:t>15</a:t>
            </a:fld>
            <a:endParaRPr lang="en-US"/>
          </a:p>
        </p:txBody>
      </p:sp>
      <p:cxnSp>
        <p:nvCxnSpPr>
          <p:cNvPr id="14" name="Straight Connector 13">
            <a:extLst>
              <a:ext uri="{FF2B5EF4-FFF2-40B4-BE49-F238E27FC236}">
                <a16:creationId xmlns:a16="http://schemas.microsoft.com/office/drawing/2014/main" id="{DAD04D6B-E58E-AB2F-8CC6-666294162598}"/>
              </a:ext>
            </a:extLst>
          </p:cNvPr>
          <p:cNvCxnSpPr>
            <a:cxnSpLocks/>
          </p:cNvCxnSpPr>
          <p:nvPr/>
        </p:nvCxnSpPr>
        <p:spPr>
          <a:xfrm>
            <a:off x="9578566" y="4554242"/>
            <a:ext cx="2187336" cy="0"/>
          </a:xfrm>
          <a:prstGeom prst="line">
            <a:avLst/>
          </a:prstGeom>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985D6D8C-D0F8-C4B9-4C46-74350B2FC9DA}"/>
              </a:ext>
            </a:extLst>
          </p:cNvPr>
          <p:cNvSpPr txBox="1"/>
          <p:nvPr/>
        </p:nvSpPr>
        <p:spPr>
          <a:xfrm>
            <a:off x="7729376" y="4415742"/>
            <a:ext cx="1910523" cy="27699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200" b="1" dirty="0">
                <a:solidFill>
                  <a:schemeClr val="accent1"/>
                </a:solidFill>
              </a:rPr>
              <a:t>model assumption = 2.93%</a:t>
            </a:r>
          </a:p>
        </p:txBody>
      </p:sp>
      <p:sp>
        <p:nvSpPr>
          <p:cNvPr id="11" name="TextBox 10">
            <a:extLst>
              <a:ext uri="{FF2B5EF4-FFF2-40B4-BE49-F238E27FC236}">
                <a16:creationId xmlns:a16="http://schemas.microsoft.com/office/drawing/2014/main" id="{08D07F26-3772-B199-A2DB-5E6614F5A928}"/>
              </a:ext>
            </a:extLst>
          </p:cNvPr>
          <p:cNvSpPr txBox="1"/>
          <p:nvPr/>
        </p:nvSpPr>
        <p:spPr>
          <a:xfrm>
            <a:off x="3195873" y="5964979"/>
            <a:ext cx="7063966" cy="261610"/>
          </a:xfrm>
          <a:prstGeom prst="rect">
            <a:avLst/>
          </a:prstGeom>
          <a:noFill/>
        </p:spPr>
        <p:txBody>
          <a:bodyPr wrap="square">
            <a:spAutoFit/>
          </a:bodyPr>
          <a:lstStyle/>
          <a:p>
            <a:r>
              <a:rPr lang="en-US" sz="1100" dirty="0">
                <a:hlinkClick r:id="rId4"/>
              </a:rPr>
              <a:t>https://www.bls.gov/charts/consumer-price-index/consumer-price-index-by-category-line-chart.htm</a:t>
            </a:r>
            <a:r>
              <a:rPr lang="en-US" sz="1100" dirty="0"/>
              <a:t> </a:t>
            </a:r>
          </a:p>
        </p:txBody>
      </p:sp>
    </p:spTree>
    <p:extLst>
      <p:ext uri="{BB962C8B-B14F-4D97-AF65-F5344CB8AC3E}">
        <p14:creationId xmlns:p14="http://schemas.microsoft.com/office/powerpoint/2010/main" val="3477473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9EFEA-F7B5-4B30-B76F-8962D6E4F1C1}"/>
              </a:ext>
            </a:extLst>
          </p:cNvPr>
          <p:cNvSpPr>
            <a:spLocks noGrp="1"/>
          </p:cNvSpPr>
          <p:nvPr>
            <p:ph type="title"/>
          </p:nvPr>
        </p:nvSpPr>
        <p:spPr>
          <a:xfrm>
            <a:off x="1097279" y="286603"/>
            <a:ext cx="10308657" cy="1450757"/>
          </a:xfrm>
        </p:spPr>
        <p:txBody>
          <a:bodyPr/>
          <a:lstStyle/>
          <a:p>
            <a:r>
              <a:rPr lang="en-US" dirty="0">
                <a:solidFill>
                  <a:schemeClr val="tx1"/>
                </a:solidFill>
                <a:latin typeface="Franklin Gothic Medium Cond" panose="020B0606030402020204" pitchFamily="34" charset="0"/>
              </a:rPr>
              <a:t>Impacts of the RES</a:t>
            </a:r>
          </a:p>
        </p:txBody>
      </p:sp>
      <p:sp>
        <p:nvSpPr>
          <p:cNvPr id="4" name="Slide Number Placeholder 3">
            <a:extLst>
              <a:ext uri="{FF2B5EF4-FFF2-40B4-BE49-F238E27FC236}">
                <a16:creationId xmlns:a16="http://schemas.microsoft.com/office/drawing/2014/main" id="{4889773A-2B2C-46DC-A23A-E7EF42430914}"/>
              </a:ext>
            </a:extLst>
          </p:cNvPr>
          <p:cNvSpPr>
            <a:spLocks noGrp="1"/>
          </p:cNvSpPr>
          <p:nvPr>
            <p:ph type="sldNum" sz="quarter" idx="12"/>
          </p:nvPr>
        </p:nvSpPr>
        <p:spPr/>
        <p:txBody>
          <a:bodyPr/>
          <a:lstStyle/>
          <a:p>
            <a:fld id="{ACA223CF-624C-4D8D-A746-938EC586251A}" type="slidenum">
              <a:rPr lang="en-US" smtClean="0"/>
              <a:t>16</a:t>
            </a:fld>
            <a:endParaRPr lang="en-US"/>
          </a:p>
        </p:txBody>
      </p:sp>
      <p:pic>
        <p:nvPicPr>
          <p:cNvPr id="9" name="Picture 8">
            <a:extLst>
              <a:ext uri="{FF2B5EF4-FFF2-40B4-BE49-F238E27FC236}">
                <a16:creationId xmlns:a16="http://schemas.microsoft.com/office/drawing/2014/main" id="{13E8240E-8E57-D5F5-EA88-2644B52849CC}"/>
              </a:ext>
            </a:extLst>
          </p:cNvPr>
          <p:cNvPicPr>
            <a:picLocks noChangeAspect="1"/>
          </p:cNvPicPr>
          <p:nvPr/>
        </p:nvPicPr>
        <p:blipFill>
          <a:blip r:embed="rId2"/>
          <a:stretch>
            <a:fillRect/>
          </a:stretch>
        </p:blipFill>
        <p:spPr>
          <a:xfrm>
            <a:off x="1249647" y="2116415"/>
            <a:ext cx="9692705" cy="3687225"/>
          </a:xfrm>
          <a:prstGeom prst="rect">
            <a:avLst/>
          </a:prstGeom>
        </p:spPr>
      </p:pic>
    </p:spTree>
    <p:extLst>
      <p:ext uri="{BB962C8B-B14F-4D97-AF65-F5344CB8AC3E}">
        <p14:creationId xmlns:p14="http://schemas.microsoft.com/office/powerpoint/2010/main" val="12580352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ADFE6-D7DB-49E2-A04F-A8EF2066863D}"/>
              </a:ext>
            </a:extLst>
          </p:cNvPr>
          <p:cNvSpPr>
            <a:spLocks noGrp="1"/>
          </p:cNvSpPr>
          <p:nvPr>
            <p:ph type="title"/>
          </p:nvPr>
        </p:nvSpPr>
        <p:spPr/>
        <p:txBody>
          <a:bodyPr/>
          <a:lstStyle/>
          <a:p>
            <a:r>
              <a:rPr lang="en-US">
                <a:solidFill>
                  <a:schemeClr val="tx1"/>
                </a:solidFill>
                <a:latin typeface="Franklin Gothic Medium Cond" panose="020B0606030402020204" pitchFamily="34" charset="0"/>
              </a:rPr>
              <a:t>Request for Feedback</a:t>
            </a:r>
            <a:endParaRPr lang="en-US"/>
          </a:p>
        </p:txBody>
      </p:sp>
      <p:sp>
        <p:nvSpPr>
          <p:cNvPr id="4" name="Slide Number Placeholder 3">
            <a:extLst>
              <a:ext uri="{FF2B5EF4-FFF2-40B4-BE49-F238E27FC236}">
                <a16:creationId xmlns:a16="http://schemas.microsoft.com/office/drawing/2014/main" id="{8553895D-F35D-9FBA-76B0-EEBB39F182E5}"/>
              </a:ext>
            </a:extLst>
          </p:cNvPr>
          <p:cNvSpPr>
            <a:spLocks noGrp="1"/>
          </p:cNvSpPr>
          <p:nvPr>
            <p:ph type="sldNum" sz="quarter" idx="12"/>
          </p:nvPr>
        </p:nvSpPr>
        <p:spPr/>
        <p:txBody>
          <a:bodyPr/>
          <a:lstStyle/>
          <a:p>
            <a:fld id="{ACA223CF-624C-4D8D-A746-938EC586251A}" type="slidenum">
              <a:rPr lang="en-US" smtClean="0"/>
              <a:t>17</a:t>
            </a:fld>
            <a:endParaRPr lang="en-US"/>
          </a:p>
        </p:txBody>
      </p:sp>
      <p:sp>
        <p:nvSpPr>
          <p:cNvPr id="11" name="Content Placeholder 2">
            <a:extLst>
              <a:ext uri="{FF2B5EF4-FFF2-40B4-BE49-F238E27FC236}">
                <a16:creationId xmlns:a16="http://schemas.microsoft.com/office/drawing/2014/main" id="{B6226BE4-92A4-6928-BDD7-A8F699EBC2AE}"/>
              </a:ext>
            </a:extLst>
          </p:cNvPr>
          <p:cNvSpPr txBox="1">
            <a:spLocks/>
          </p:cNvSpPr>
          <p:nvPr/>
        </p:nvSpPr>
        <p:spPr>
          <a:xfrm>
            <a:off x="1097280" y="2048258"/>
            <a:ext cx="9389097" cy="396529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lvl="1" fontAlgn="base">
              <a:buFont typeface="Arial" panose="020B0604020202020204" pitchFamily="34" charset="0"/>
              <a:buChar char="•"/>
            </a:pPr>
            <a:r>
              <a:rPr lang="en-US" sz="2400" dirty="0">
                <a:solidFill>
                  <a:schemeClr val="tx1"/>
                </a:solidFill>
                <a:latin typeface="Franklin Gothic Book" panose="020B0503020102020204" pitchFamily="34" charset="0"/>
              </a:rPr>
              <a:t>PSD would like feedback on the model inputs and assumptions described in this presentation</a:t>
            </a:r>
          </a:p>
          <a:p>
            <a:pPr lvl="1" fontAlgn="base">
              <a:buFont typeface="Arial" panose="020B0604020202020204" pitchFamily="34" charset="0"/>
              <a:buChar char="•"/>
            </a:pPr>
            <a:r>
              <a:rPr lang="en-US" sz="2400" dirty="0">
                <a:solidFill>
                  <a:schemeClr val="tx1"/>
                </a:solidFill>
                <a:latin typeface="Franklin Gothic Book" panose="020B0503020102020204" pitchFamily="34" charset="0"/>
              </a:rPr>
              <a:t>Any other thoughts stakeholders have based on review of the model itself are also welcome</a:t>
            </a:r>
            <a:endParaRPr lang="en-US" sz="2400" b="1" dirty="0">
              <a:solidFill>
                <a:schemeClr val="tx1"/>
              </a:solidFill>
              <a:latin typeface="Franklin Gothic Book" panose="020B0503020102020204" pitchFamily="34" charset="0"/>
            </a:endParaRPr>
          </a:p>
          <a:p>
            <a:pPr lvl="1" fontAlgn="base">
              <a:buFont typeface="Arial" panose="020B0604020202020204" pitchFamily="34" charset="0"/>
              <a:buChar char="•"/>
            </a:pPr>
            <a:endParaRPr lang="en-US" sz="2400" b="1" dirty="0">
              <a:solidFill>
                <a:schemeClr val="tx1"/>
              </a:solidFill>
              <a:latin typeface="Franklin Gothic Book" panose="020B0503020102020204" pitchFamily="34" charset="0"/>
            </a:endParaRPr>
          </a:p>
          <a:p>
            <a:pPr marL="201168" lvl="1" indent="0" algn="ctr" fontAlgn="base">
              <a:buNone/>
            </a:pPr>
            <a:endParaRPr lang="en-US" sz="2400" b="1" dirty="0">
              <a:solidFill>
                <a:schemeClr val="tx1"/>
              </a:solidFill>
              <a:latin typeface="Franklin Gothic Book" panose="020B0503020102020204" pitchFamily="34" charset="0"/>
            </a:endParaRPr>
          </a:p>
          <a:p>
            <a:pPr marL="201168" lvl="1" indent="0" algn="ctr" fontAlgn="base">
              <a:buNone/>
            </a:pPr>
            <a:r>
              <a:rPr lang="en-US" sz="2400" b="1" dirty="0">
                <a:solidFill>
                  <a:schemeClr val="tx1"/>
                </a:solidFill>
                <a:latin typeface="Franklin Gothic Book" panose="020B0503020102020204" pitchFamily="34" charset="0"/>
              </a:rPr>
              <a:t>Please send feedback or questions directly to: </a:t>
            </a:r>
            <a:r>
              <a:rPr lang="en-US" sz="2400" b="1" dirty="0">
                <a:solidFill>
                  <a:schemeClr val="tx1"/>
                </a:solidFill>
                <a:latin typeface="Franklin Gothic Book" panose="020B0503020102020204" pitchFamily="34" charset="0"/>
                <a:hlinkClick r:id="rId2"/>
              </a:rPr>
              <a:t>adam.jacobs@vermont.gov</a:t>
            </a:r>
            <a:r>
              <a:rPr lang="en-US" sz="2400" b="1" dirty="0">
                <a:solidFill>
                  <a:schemeClr val="tx1"/>
                </a:solidFill>
                <a:latin typeface="Franklin Gothic Book" panose="020B0503020102020204" pitchFamily="34" charset="0"/>
              </a:rPr>
              <a:t> </a:t>
            </a:r>
          </a:p>
          <a:p>
            <a:pPr marL="201168" lvl="1" indent="0" algn="ctr" fontAlgn="base">
              <a:buNone/>
            </a:pPr>
            <a:endParaRPr lang="en-US" sz="2400" b="1" dirty="0">
              <a:solidFill>
                <a:schemeClr val="tx1"/>
              </a:solidFill>
              <a:latin typeface="Franklin Gothic Book" panose="020B0503020102020204" pitchFamily="34" charset="0"/>
            </a:endParaRPr>
          </a:p>
          <a:p>
            <a:pPr marL="201168" lvl="1" indent="0" algn="ctr" fontAlgn="base">
              <a:buNone/>
            </a:pPr>
            <a:r>
              <a:rPr lang="en-US" sz="2400" b="1" dirty="0">
                <a:solidFill>
                  <a:schemeClr val="tx1"/>
                </a:solidFill>
                <a:latin typeface="Franklin Gothic Book" panose="020B0503020102020204" pitchFamily="34" charset="0"/>
              </a:rPr>
              <a:t>Thank You!</a:t>
            </a:r>
          </a:p>
          <a:p>
            <a:pPr marL="201168" lvl="1" indent="0" algn="ctr" fontAlgn="base">
              <a:buNone/>
            </a:pPr>
            <a:endParaRPr lang="en-US" sz="2400" b="1" dirty="0">
              <a:solidFill>
                <a:schemeClr val="tx1"/>
              </a:solidFill>
              <a:latin typeface="Franklin Gothic Book" panose="020B0503020102020204" pitchFamily="34" charset="0"/>
            </a:endParaRPr>
          </a:p>
          <a:p>
            <a:pPr marL="384048" lvl="2" indent="0" fontAlgn="base">
              <a:buNone/>
            </a:pPr>
            <a:endParaRPr lang="en-US" dirty="0">
              <a:solidFill>
                <a:schemeClr val="tx1"/>
              </a:solidFill>
              <a:latin typeface="Franklin Gothic Book" panose="020B0503020102020204" pitchFamily="34" charset="0"/>
            </a:endParaRPr>
          </a:p>
        </p:txBody>
      </p:sp>
    </p:spTree>
    <p:extLst>
      <p:ext uri="{BB962C8B-B14F-4D97-AF65-F5344CB8AC3E}">
        <p14:creationId xmlns:p14="http://schemas.microsoft.com/office/powerpoint/2010/main" val="5351233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ADFE6-D7DB-49E2-A04F-A8EF2066863D}"/>
              </a:ext>
            </a:extLst>
          </p:cNvPr>
          <p:cNvSpPr>
            <a:spLocks noGrp="1"/>
          </p:cNvSpPr>
          <p:nvPr>
            <p:ph type="title"/>
          </p:nvPr>
        </p:nvSpPr>
        <p:spPr>
          <a:xfrm>
            <a:off x="1066800" y="253384"/>
            <a:ext cx="10058400" cy="1450757"/>
          </a:xfrm>
        </p:spPr>
        <p:txBody>
          <a:bodyPr/>
          <a:lstStyle/>
          <a:p>
            <a:pPr algn="ctr"/>
            <a:r>
              <a:rPr lang="en-US" dirty="0">
                <a:solidFill>
                  <a:schemeClr val="tx1"/>
                </a:solidFill>
                <a:latin typeface="Franklin Gothic Medium Cond" panose="020B0606030402020204" pitchFamily="34" charset="0"/>
              </a:rPr>
              <a:t>APPENDIX</a:t>
            </a:r>
            <a:endParaRPr lang="en-US" dirty="0"/>
          </a:p>
        </p:txBody>
      </p:sp>
      <p:sp>
        <p:nvSpPr>
          <p:cNvPr id="4" name="Slide Number Placeholder 3">
            <a:extLst>
              <a:ext uri="{FF2B5EF4-FFF2-40B4-BE49-F238E27FC236}">
                <a16:creationId xmlns:a16="http://schemas.microsoft.com/office/drawing/2014/main" id="{8553895D-F35D-9FBA-76B0-EEBB39F182E5}"/>
              </a:ext>
            </a:extLst>
          </p:cNvPr>
          <p:cNvSpPr>
            <a:spLocks noGrp="1"/>
          </p:cNvSpPr>
          <p:nvPr>
            <p:ph type="sldNum" sz="quarter" idx="12"/>
          </p:nvPr>
        </p:nvSpPr>
        <p:spPr/>
        <p:txBody>
          <a:bodyPr/>
          <a:lstStyle/>
          <a:p>
            <a:fld id="{ACA223CF-624C-4D8D-A746-938EC586251A}" type="slidenum">
              <a:rPr lang="en-US" smtClean="0"/>
              <a:t>18</a:t>
            </a:fld>
            <a:endParaRPr lang="en-US"/>
          </a:p>
        </p:txBody>
      </p:sp>
    </p:spTree>
    <p:extLst>
      <p:ext uri="{BB962C8B-B14F-4D97-AF65-F5344CB8AC3E}">
        <p14:creationId xmlns:p14="http://schemas.microsoft.com/office/powerpoint/2010/main" val="3148864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a:extLst>
              <a:ext uri="{FF2B5EF4-FFF2-40B4-BE49-F238E27FC236}">
                <a16:creationId xmlns:a16="http://schemas.microsoft.com/office/drawing/2014/main" id="{F069C94B-71A6-8CA9-B994-90CD008D9048}"/>
              </a:ext>
            </a:extLst>
          </p:cNvPr>
          <p:cNvGraphicFramePr>
            <a:graphicFrameLocks/>
          </p:cNvGraphicFramePr>
          <p:nvPr>
            <p:extLst>
              <p:ext uri="{D42A27DB-BD31-4B8C-83A1-F6EECF244321}">
                <p14:modId xmlns:p14="http://schemas.microsoft.com/office/powerpoint/2010/main" val="3593508803"/>
              </p:ext>
            </p:extLst>
          </p:nvPr>
        </p:nvGraphicFramePr>
        <p:xfrm>
          <a:off x="2063570" y="2046880"/>
          <a:ext cx="8125817" cy="3858409"/>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8A543AE4-3F28-43AF-B2E0-1C25D8E5CEC7}"/>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DRAFT Projected Costs - BAU</a:t>
            </a:r>
            <a:endParaRPr lang="en-US" dirty="0">
              <a:solidFill>
                <a:schemeClr val="tx1"/>
              </a:solidFill>
            </a:endParaRPr>
          </a:p>
        </p:txBody>
      </p:sp>
      <p:sp>
        <p:nvSpPr>
          <p:cNvPr id="4" name="Slide Number Placeholder 3">
            <a:extLst>
              <a:ext uri="{FF2B5EF4-FFF2-40B4-BE49-F238E27FC236}">
                <a16:creationId xmlns:a16="http://schemas.microsoft.com/office/drawing/2014/main" id="{7BD83B19-5AF6-4337-8A69-BA11D860E473}"/>
              </a:ext>
            </a:extLst>
          </p:cNvPr>
          <p:cNvSpPr>
            <a:spLocks noGrp="1"/>
          </p:cNvSpPr>
          <p:nvPr>
            <p:ph type="sldNum" sz="quarter" idx="12"/>
          </p:nvPr>
        </p:nvSpPr>
        <p:spPr/>
        <p:txBody>
          <a:bodyPr/>
          <a:lstStyle/>
          <a:p>
            <a:fld id="{ACA223CF-624C-4D8D-A746-938EC586251A}" type="slidenum">
              <a:rPr lang="en-US" smtClean="0"/>
              <a:t>19</a:t>
            </a:fld>
            <a:endParaRPr lang="en-US"/>
          </a:p>
        </p:txBody>
      </p:sp>
    </p:spTree>
    <p:extLst>
      <p:ext uri="{BB962C8B-B14F-4D97-AF65-F5344CB8AC3E}">
        <p14:creationId xmlns:p14="http://schemas.microsoft.com/office/powerpoint/2010/main" val="4161903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7394B-271F-4CD4-9927-7FA03D14A164}"/>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Topics</a:t>
            </a:r>
            <a:r>
              <a:rPr lang="en-US" dirty="0">
                <a:solidFill>
                  <a:schemeClr val="tx1"/>
                </a:solidFill>
              </a:rPr>
              <a:t> </a:t>
            </a:r>
            <a:r>
              <a:rPr lang="en-US" dirty="0">
                <a:solidFill>
                  <a:schemeClr val="tx1"/>
                </a:solidFill>
                <a:latin typeface="Franklin Gothic Medium Cond" panose="020B0606030402020204" pitchFamily="34" charset="0"/>
              </a:rPr>
              <a:t>Covered</a:t>
            </a:r>
          </a:p>
        </p:txBody>
      </p:sp>
      <p:sp>
        <p:nvSpPr>
          <p:cNvPr id="3" name="Content Placeholder 2">
            <a:extLst>
              <a:ext uri="{FF2B5EF4-FFF2-40B4-BE49-F238E27FC236}">
                <a16:creationId xmlns:a16="http://schemas.microsoft.com/office/drawing/2014/main" id="{BE7A9656-75D6-443C-890E-295F26036430}"/>
              </a:ext>
            </a:extLst>
          </p:cNvPr>
          <p:cNvSpPr>
            <a:spLocks noGrp="1"/>
          </p:cNvSpPr>
          <p:nvPr>
            <p:ph idx="1"/>
          </p:nvPr>
        </p:nvSpPr>
        <p:spPr>
          <a:xfrm>
            <a:off x="838200" y="1904301"/>
            <a:ext cx="10515600" cy="4272661"/>
          </a:xfrm>
        </p:spPr>
        <p:txBody>
          <a:bodyPr>
            <a:normAutofit/>
          </a:bodyPr>
          <a:lstStyle/>
          <a:p>
            <a:pPr lvl="1">
              <a:buFont typeface="Arial" panose="020B0604020202020204" pitchFamily="34" charset="0"/>
              <a:buChar char="•"/>
            </a:pPr>
            <a:r>
              <a:rPr lang="en-US" sz="2400" dirty="0">
                <a:latin typeface="Franklin Gothic Book" panose="020B0503020102020204" pitchFamily="34" charset="0"/>
              </a:rPr>
              <a:t>Changes to Renewable Energy Standard Under H. 289 (Act 179)</a:t>
            </a:r>
          </a:p>
          <a:p>
            <a:pPr lvl="1">
              <a:buFont typeface="Arial" panose="020B0604020202020204" pitchFamily="34" charset="0"/>
              <a:buChar char="•"/>
            </a:pPr>
            <a:r>
              <a:rPr lang="en-US" sz="2400" dirty="0">
                <a:latin typeface="Franklin Gothic Book" panose="020B0503020102020204" pitchFamily="34" charset="0"/>
              </a:rPr>
              <a:t>RES model statutory requirements from 30 V.S.A. § 202b (e)(7)(B)</a:t>
            </a:r>
          </a:p>
          <a:p>
            <a:pPr lvl="1">
              <a:buFont typeface="Arial" panose="020B0604020202020204" pitchFamily="34" charset="0"/>
              <a:buChar char="•"/>
            </a:pPr>
            <a:r>
              <a:rPr lang="en-US" sz="2400" dirty="0">
                <a:latin typeface="Franklin Gothic Book" panose="020B0503020102020204" pitchFamily="34" charset="0"/>
              </a:rPr>
              <a:t>Input Assumptions</a:t>
            </a:r>
          </a:p>
          <a:p>
            <a:pPr lvl="1">
              <a:buFont typeface="Arial" panose="020B0604020202020204" pitchFamily="34" charset="0"/>
              <a:buChar char="•"/>
            </a:pPr>
            <a:r>
              <a:rPr lang="en-US" sz="2400" dirty="0">
                <a:latin typeface="Franklin Gothic Book" panose="020B0503020102020204" pitchFamily="34" charset="0"/>
              </a:rPr>
              <a:t>Draft Results</a:t>
            </a:r>
          </a:p>
          <a:p>
            <a:pPr lvl="1">
              <a:buFont typeface="Arial" panose="020B0604020202020204" pitchFamily="34" charset="0"/>
              <a:buChar char="•"/>
            </a:pPr>
            <a:r>
              <a:rPr lang="en-US" sz="2400" dirty="0">
                <a:latin typeface="Franklin Gothic Book" panose="020B0503020102020204" pitchFamily="34" charset="0"/>
              </a:rPr>
              <a:t>Appendix Slides - </a:t>
            </a:r>
            <a:r>
              <a:rPr lang="en-US" sz="2000" dirty="0">
                <a:latin typeface="Franklin Gothic Book" panose="020B0503020102020204" pitchFamily="34" charset="0"/>
              </a:rPr>
              <a:t>What are RECs</a:t>
            </a:r>
          </a:p>
          <a:p>
            <a:pPr lvl="2">
              <a:buFont typeface="Arial" panose="020B0604020202020204" pitchFamily="34" charset="0"/>
              <a:buChar char="•"/>
            </a:pPr>
            <a:endParaRPr lang="en-US" sz="2000" dirty="0">
              <a:latin typeface="Franklin Gothic Book" panose="020B0503020102020204" pitchFamily="34" charset="0"/>
            </a:endParaRPr>
          </a:p>
        </p:txBody>
      </p:sp>
      <p:sp>
        <p:nvSpPr>
          <p:cNvPr id="4" name="Slide Number Placeholder 3">
            <a:extLst>
              <a:ext uri="{FF2B5EF4-FFF2-40B4-BE49-F238E27FC236}">
                <a16:creationId xmlns:a16="http://schemas.microsoft.com/office/drawing/2014/main" id="{10B129EA-2F0D-475B-91ED-3B24306A5047}"/>
              </a:ext>
            </a:extLst>
          </p:cNvPr>
          <p:cNvSpPr>
            <a:spLocks noGrp="1"/>
          </p:cNvSpPr>
          <p:nvPr>
            <p:ph type="sldNum" sz="quarter" idx="12"/>
          </p:nvPr>
        </p:nvSpPr>
        <p:spPr/>
        <p:txBody>
          <a:bodyPr/>
          <a:lstStyle/>
          <a:p>
            <a:fld id="{ACA223CF-624C-4D8D-A746-938EC586251A}" type="slidenum">
              <a:rPr lang="en-US" smtClean="0"/>
              <a:t>2</a:t>
            </a:fld>
            <a:endParaRPr lang="en-US"/>
          </a:p>
        </p:txBody>
      </p:sp>
    </p:spTree>
    <p:extLst>
      <p:ext uri="{BB962C8B-B14F-4D97-AF65-F5344CB8AC3E}">
        <p14:creationId xmlns:p14="http://schemas.microsoft.com/office/powerpoint/2010/main" val="28311570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D6102D1D-ED6C-4FF5-85B8-A130DF751A3E}"/>
              </a:ext>
            </a:extLst>
          </p:cNvPr>
          <p:cNvGraphicFramePr>
            <a:graphicFrameLocks/>
          </p:cNvGraphicFramePr>
          <p:nvPr>
            <p:extLst>
              <p:ext uri="{D42A27DB-BD31-4B8C-83A1-F6EECF244321}">
                <p14:modId xmlns:p14="http://schemas.microsoft.com/office/powerpoint/2010/main" val="2183247725"/>
              </p:ext>
            </p:extLst>
          </p:nvPr>
        </p:nvGraphicFramePr>
        <p:xfrm>
          <a:off x="1953896" y="2068651"/>
          <a:ext cx="8345165" cy="3850789"/>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8A543AE4-3F28-43AF-B2E0-1C25D8E5CEC7}"/>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DRAFT Projected Costs – VT Roadmap</a:t>
            </a:r>
            <a:endParaRPr lang="en-US" dirty="0">
              <a:solidFill>
                <a:schemeClr val="tx1"/>
              </a:solidFill>
            </a:endParaRPr>
          </a:p>
        </p:txBody>
      </p:sp>
      <p:sp>
        <p:nvSpPr>
          <p:cNvPr id="4" name="Slide Number Placeholder 3">
            <a:extLst>
              <a:ext uri="{FF2B5EF4-FFF2-40B4-BE49-F238E27FC236}">
                <a16:creationId xmlns:a16="http://schemas.microsoft.com/office/drawing/2014/main" id="{7BD83B19-5AF6-4337-8A69-BA11D860E473}"/>
              </a:ext>
            </a:extLst>
          </p:cNvPr>
          <p:cNvSpPr>
            <a:spLocks noGrp="1"/>
          </p:cNvSpPr>
          <p:nvPr>
            <p:ph type="sldNum" sz="quarter" idx="12"/>
          </p:nvPr>
        </p:nvSpPr>
        <p:spPr/>
        <p:txBody>
          <a:bodyPr/>
          <a:lstStyle/>
          <a:p>
            <a:fld id="{ACA223CF-624C-4D8D-A746-938EC586251A}" type="slidenum">
              <a:rPr lang="en-US" smtClean="0"/>
              <a:t>20</a:t>
            </a:fld>
            <a:endParaRPr lang="en-US"/>
          </a:p>
        </p:txBody>
      </p:sp>
    </p:spTree>
    <p:extLst>
      <p:ext uri="{BB962C8B-B14F-4D97-AF65-F5344CB8AC3E}">
        <p14:creationId xmlns:p14="http://schemas.microsoft.com/office/powerpoint/2010/main" val="10351964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915DC-52C9-4EA9-AFB8-207E34F9CFD4}"/>
              </a:ext>
            </a:extLst>
          </p:cNvPr>
          <p:cNvSpPr>
            <a:spLocks noGrp="1"/>
          </p:cNvSpPr>
          <p:nvPr>
            <p:ph type="title"/>
          </p:nvPr>
        </p:nvSpPr>
        <p:spPr/>
        <p:txBody>
          <a:bodyPr/>
          <a:lstStyle/>
          <a:p>
            <a:r>
              <a:rPr lang="en-US" b="0" i="0">
                <a:solidFill>
                  <a:srgbClr val="000000"/>
                </a:solidFill>
                <a:effectLst/>
                <a:latin typeface="Franklin Gothic Medium Cond" panose="020B0606030402020204" pitchFamily="34" charset="0"/>
              </a:rPr>
              <a:t>Renewable Energy Credits (RECs)</a:t>
            </a:r>
            <a:endParaRPr lang="en-US"/>
          </a:p>
        </p:txBody>
      </p:sp>
      <p:sp>
        <p:nvSpPr>
          <p:cNvPr id="3" name="Content Placeholder 2">
            <a:extLst>
              <a:ext uri="{FF2B5EF4-FFF2-40B4-BE49-F238E27FC236}">
                <a16:creationId xmlns:a16="http://schemas.microsoft.com/office/drawing/2014/main" id="{5EA7A115-C998-4722-A9C3-74F3A1A47423}"/>
              </a:ext>
            </a:extLst>
          </p:cNvPr>
          <p:cNvSpPr>
            <a:spLocks noGrp="1"/>
          </p:cNvSpPr>
          <p:nvPr>
            <p:ph idx="1"/>
          </p:nvPr>
        </p:nvSpPr>
        <p:spPr/>
        <p:txBody>
          <a:bodyPr>
            <a:normAutofit/>
          </a:bodyPr>
          <a:lstStyle/>
          <a:p>
            <a:pPr lvl="1" fontAlgn="base">
              <a:buFont typeface="Arial" panose="020B0604020202020204" pitchFamily="34" charset="0"/>
              <a:buChar char="•"/>
            </a:pPr>
            <a:r>
              <a:rPr lang="en-US" sz="2000" b="0" i="0" u="none" strike="noStrike">
                <a:solidFill>
                  <a:srgbClr val="000000"/>
                </a:solidFill>
                <a:effectLst/>
                <a:latin typeface="Franklin Gothic Book" panose="020B0503020102020204" pitchFamily="34" charset="0"/>
              </a:rPr>
              <a:t>RECs are the tool used for accounting, tracking and assigning ownership of environmental attributes.  </a:t>
            </a:r>
            <a:r>
              <a:rPr lang="en-US" sz="2000" b="0" i="0">
                <a:solidFill>
                  <a:srgbClr val="000000"/>
                </a:solidFill>
                <a:effectLst/>
                <a:latin typeface="Franklin Gothic Book" panose="020B0503020102020204" pitchFamily="34" charset="0"/>
              </a:rPr>
              <a:t>​</a:t>
            </a:r>
            <a:endParaRPr lang="en-US" sz="2000" b="0" i="0">
              <a:solidFill>
                <a:srgbClr val="000000"/>
              </a:solidFill>
              <a:effectLst/>
              <a:latin typeface="Arial" panose="020B0604020202020204" pitchFamily="34" charset="0"/>
            </a:endParaRPr>
          </a:p>
          <a:p>
            <a:pPr lvl="1" fontAlgn="base">
              <a:buFont typeface="Arial" panose="020B0604020202020204" pitchFamily="34" charset="0"/>
              <a:buChar char="•"/>
            </a:pPr>
            <a:r>
              <a:rPr lang="en-US" sz="2000" b="0" i="0" u="none" strike="noStrike">
                <a:solidFill>
                  <a:srgbClr val="000000"/>
                </a:solidFill>
                <a:effectLst/>
                <a:latin typeface="Franklin Gothic Book" panose="020B0503020102020204" pitchFamily="34" charset="0"/>
              </a:rPr>
              <a:t>One Megawatt-Hour (MWh) of renewable generation = one REC</a:t>
            </a:r>
            <a:r>
              <a:rPr lang="en-US" sz="2000" b="0" i="0">
                <a:solidFill>
                  <a:srgbClr val="000000"/>
                </a:solidFill>
                <a:effectLst/>
                <a:latin typeface="Franklin Gothic Book" panose="020B0503020102020204" pitchFamily="34" charset="0"/>
              </a:rPr>
              <a:t>​</a:t>
            </a:r>
            <a:endParaRPr lang="en-US" sz="2000" b="0" i="0">
              <a:solidFill>
                <a:srgbClr val="000000"/>
              </a:solidFill>
              <a:effectLst/>
              <a:latin typeface="Arial" panose="020B0604020202020204" pitchFamily="34" charset="0"/>
            </a:endParaRPr>
          </a:p>
          <a:p>
            <a:pPr lvl="1" fontAlgn="base">
              <a:buFont typeface="Arial" panose="020B0604020202020204" pitchFamily="34" charset="0"/>
              <a:buChar char="•"/>
            </a:pPr>
            <a:r>
              <a:rPr lang="en-US" sz="2000" b="0" i="0" u="none" strike="noStrike">
                <a:solidFill>
                  <a:srgbClr val="000000"/>
                </a:solidFill>
                <a:effectLst/>
                <a:latin typeface="Franklin Gothic Book" panose="020B0503020102020204" pitchFamily="34" charset="0"/>
              </a:rPr>
              <a:t>RECs are used throughout U.S. to track renewability</a:t>
            </a:r>
            <a:r>
              <a:rPr lang="en-US" sz="2000" b="0" i="0">
                <a:solidFill>
                  <a:srgbClr val="000000"/>
                </a:solidFill>
                <a:effectLst/>
                <a:latin typeface="Franklin Gothic Book" panose="020B0503020102020204" pitchFamily="34" charset="0"/>
              </a:rPr>
              <a:t>​</a:t>
            </a:r>
            <a:endParaRPr lang="en-US" sz="2000" b="0" i="0">
              <a:solidFill>
                <a:srgbClr val="000000"/>
              </a:solidFill>
              <a:effectLst/>
              <a:latin typeface="Arial" panose="020B0604020202020204" pitchFamily="34" charset="0"/>
            </a:endParaRPr>
          </a:p>
          <a:p>
            <a:pPr lvl="1" fontAlgn="base">
              <a:buFont typeface="Arial" panose="020B0604020202020204" pitchFamily="34" charset="0"/>
              <a:buChar char="•"/>
            </a:pPr>
            <a:r>
              <a:rPr lang="en-US" sz="2000" b="0" i="0" u="none" strike="noStrike">
                <a:solidFill>
                  <a:srgbClr val="000000"/>
                </a:solidFill>
                <a:effectLst/>
                <a:latin typeface="Franklin Gothic Book" panose="020B0503020102020204" pitchFamily="34" charset="0"/>
              </a:rPr>
              <a:t>Creates fungible commodity that can be traded</a:t>
            </a:r>
            <a:r>
              <a:rPr lang="en-US" sz="2000" b="0" i="0">
                <a:solidFill>
                  <a:srgbClr val="000000"/>
                </a:solidFill>
                <a:effectLst/>
                <a:latin typeface="Franklin Gothic Book" panose="020B0503020102020204" pitchFamily="34" charset="0"/>
              </a:rPr>
              <a:t>​</a:t>
            </a:r>
            <a:r>
              <a:rPr lang="en-US" sz="2000">
                <a:solidFill>
                  <a:srgbClr val="000000"/>
                </a:solidFill>
                <a:latin typeface="Franklin Gothic Book" panose="020B0503020102020204" pitchFamily="34" charset="0"/>
              </a:rPr>
              <a:t>;</a:t>
            </a:r>
            <a:r>
              <a:rPr lang="en-US" sz="2000" b="0" i="0">
                <a:solidFill>
                  <a:srgbClr val="000000"/>
                </a:solidFill>
                <a:effectLst/>
                <a:latin typeface="Franklin Gothic Book" panose="020B0503020102020204" pitchFamily="34" charset="0"/>
              </a:rPr>
              <a:t> R</a:t>
            </a:r>
            <a:r>
              <a:rPr lang="en-US" sz="2000" b="0" i="0" u="none" strike="noStrike">
                <a:solidFill>
                  <a:srgbClr val="000000"/>
                </a:solidFill>
                <a:effectLst/>
                <a:latin typeface="Franklin Gothic Book" panose="020B0503020102020204" pitchFamily="34" charset="0"/>
              </a:rPr>
              <a:t>enewable attributes can be separated from underlying generation</a:t>
            </a:r>
            <a:r>
              <a:rPr lang="en-US" sz="2000" b="0" i="0">
                <a:solidFill>
                  <a:srgbClr val="000000"/>
                </a:solidFill>
                <a:effectLst/>
                <a:latin typeface="Franklin Gothic Book" panose="020B0503020102020204" pitchFamily="34" charset="0"/>
              </a:rPr>
              <a:t>​</a:t>
            </a:r>
          </a:p>
          <a:p>
            <a:pPr lvl="2" fontAlgn="base">
              <a:buFont typeface="Arial" panose="020B0604020202020204" pitchFamily="34" charset="0"/>
              <a:buChar char="•"/>
            </a:pPr>
            <a:r>
              <a:rPr lang="en-US" sz="1600">
                <a:solidFill>
                  <a:srgbClr val="000000"/>
                </a:solidFill>
                <a:latin typeface="Arial" panose="020B0604020202020204" pitchFamily="34" charset="0"/>
              </a:rPr>
              <a:t>Attributes v RECs</a:t>
            </a:r>
            <a:endParaRPr lang="en-US" sz="1600" b="0" i="0">
              <a:solidFill>
                <a:srgbClr val="000000"/>
              </a:solidFill>
              <a:effectLst/>
              <a:latin typeface="Arial" panose="020B0604020202020204" pitchFamily="34" charset="0"/>
            </a:endParaRPr>
          </a:p>
          <a:p>
            <a:pPr lvl="1" fontAlgn="base">
              <a:buFont typeface="Arial" panose="020B0604020202020204" pitchFamily="34" charset="0"/>
              <a:buChar char="•"/>
            </a:pPr>
            <a:r>
              <a:rPr lang="en-US" sz="2000" b="0" i="0" u="none" strike="noStrike">
                <a:solidFill>
                  <a:srgbClr val="000000"/>
                </a:solidFill>
                <a:effectLst/>
                <a:latin typeface="Franklin Gothic Book" panose="020B0503020102020204" pitchFamily="34" charset="0"/>
              </a:rPr>
              <a:t>Creates uniform system for ensuring that there is no double counting</a:t>
            </a:r>
            <a:r>
              <a:rPr lang="en-US" sz="2000" b="0" i="0">
                <a:solidFill>
                  <a:srgbClr val="000000"/>
                </a:solidFill>
                <a:effectLst/>
                <a:latin typeface="Franklin Gothic Book" panose="020B0503020102020204" pitchFamily="34" charset="0"/>
              </a:rPr>
              <a:t>​</a:t>
            </a:r>
            <a:endParaRPr lang="en-US" sz="2000" b="0" i="0">
              <a:solidFill>
                <a:srgbClr val="000000"/>
              </a:solidFill>
              <a:effectLst/>
              <a:latin typeface="Arial" panose="020B0604020202020204" pitchFamily="34" charset="0"/>
            </a:endParaRPr>
          </a:p>
          <a:p>
            <a:pPr lvl="1" fontAlgn="base">
              <a:buFont typeface="Arial" panose="020B0604020202020204" pitchFamily="34" charset="0"/>
              <a:buChar char="•"/>
            </a:pPr>
            <a:r>
              <a:rPr lang="en-US" sz="2000" b="0" i="0" u="none" strike="noStrike">
                <a:solidFill>
                  <a:srgbClr val="000000"/>
                </a:solidFill>
                <a:effectLst/>
                <a:latin typeface="Franklin Gothic Book" panose="020B0503020102020204" pitchFamily="34" charset="0"/>
              </a:rPr>
              <a:t>Value of REC</a:t>
            </a:r>
          </a:p>
          <a:p>
            <a:pPr lvl="2" fontAlgn="base">
              <a:buFont typeface="Arial" panose="020B0604020202020204" pitchFamily="34" charset="0"/>
              <a:buChar char="•"/>
            </a:pPr>
            <a:r>
              <a:rPr lang="en-US" b="0" i="0" u="none" strike="noStrike">
                <a:solidFill>
                  <a:srgbClr val="000000"/>
                </a:solidFill>
                <a:effectLst/>
                <a:latin typeface="Franklin Gothic Book" panose="020B0503020102020204" pitchFamily="34" charset="0"/>
              </a:rPr>
              <a:t>Theory is that REC value should represent the difference between the revenues a resource receives from wholesale markets (e.g. energy, capacity, reserves, etc.) and the cost to build</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2" fontAlgn="base">
              <a:buFont typeface="Arial" panose="020B0604020202020204" pitchFamily="34" charset="0"/>
              <a:buChar char="•"/>
            </a:pPr>
            <a:r>
              <a:rPr lang="en-US" b="0" i="0" u="none" strike="noStrike">
                <a:solidFill>
                  <a:srgbClr val="000000"/>
                </a:solidFill>
                <a:effectLst/>
                <a:latin typeface="Franklin Gothic Book" panose="020B0503020102020204" pitchFamily="34" charset="0"/>
              </a:rPr>
              <a:t>Reality is that value is based on supply and demand</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2" fontAlgn="base">
              <a:buFont typeface="Arial" panose="020B0604020202020204" pitchFamily="34" charset="0"/>
              <a:buChar char="•"/>
            </a:pPr>
            <a:r>
              <a:rPr lang="en-US" b="0" i="0" u="none" strike="noStrike">
                <a:solidFill>
                  <a:srgbClr val="000000"/>
                </a:solidFill>
                <a:effectLst/>
                <a:latin typeface="Franklin Gothic Book" panose="020B0503020102020204" pitchFamily="34" charset="0"/>
              </a:rPr>
              <a:t>Different Tier/Class eligibility means different values</a:t>
            </a:r>
            <a:endParaRPr lang="en-US" b="0" i="0">
              <a:solidFill>
                <a:srgbClr val="000000"/>
              </a:solidFill>
              <a:effectLst/>
              <a:latin typeface="Arial" panose="020B0604020202020204" pitchFamily="34" charset="0"/>
            </a:endParaRPr>
          </a:p>
          <a:p>
            <a:endParaRPr lang="en-US"/>
          </a:p>
        </p:txBody>
      </p:sp>
      <p:sp>
        <p:nvSpPr>
          <p:cNvPr id="4" name="Slide Number Placeholder 3">
            <a:extLst>
              <a:ext uri="{FF2B5EF4-FFF2-40B4-BE49-F238E27FC236}">
                <a16:creationId xmlns:a16="http://schemas.microsoft.com/office/drawing/2014/main" id="{40E4E17A-894F-432D-9AB6-51308D9650F3}"/>
              </a:ext>
            </a:extLst>
          </p:cNvPr>
          <p:cNvSpPr>
            <a:spLocks noGrp="1"/>
          </p:cNvSpPr>
          <p:nvPr>
            <p:ph type="sldNum" sz="quarter" idx="12"/>
          </p:nvPr>
        </p:nvSpPr>
        <p:spPr/>
        <p:txBody>
          <a:bodyPr/>
          <a:lstStyle/>
          <a:p>
            <a:fld id="{ACA223CF-624C-4D8D-A746-938EC586251A}" type="slidenum">
              <a:rPr lang="en-US" smtClean="0"/>
              <a:t>21</a:t>
            </a:fld>
            <a:endParaRPr lang="en-US"/>
          </a:p>
        </p:txBody>
      </p:sp>
    </p:spTree>
    <p:extLst>
      <p:ext uri="{BB962C8B-B14F-4D97-AF65-F5344CB8AC3E}">
        <p14:creationId xmlns:p14="http://schemas.microsoft.com/office/powerpoint/2010/main" val="66381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B9DE6-23F4-4ABC-9171-195E77E402BB}"/>
              </a:ext>
            </a:extLst>
          </p:cNvPr>
          <p:cNvSpPr>
            <a:spLocks noGrp="1"/>
          </p:cNvSpPr>
          <p:nvPr>
            <p:ph type="title"/>
          </p:nvPr>
        </p:nvSpPr>
        <p:spPr/>
        <p:txBody>
          <a:bodyPr>
            <a:normAutofit/>
          </a:bodyPr>
          <a:lstStyle/>
          <a:p>
            <a:r>
              <a:rPr lang="en-US" dirty="0">
                <a:solidFill>
                  <a:schemeClr val="tx1"/>
                </a:solidFill>
                <a:latin typeface="Franklin Gothic Medium" panose="020B0603020102020204" pitchFamily="34" charset="0"/>
              </a:rPr>
              <a:t>Changes to Renewable Energy Standard Under H. 289 (Act 179)</a:t>
            </a:r>
          </a:p>
        </p:txBody>
      </p:sp>
      <p:sp>
        <p:nvSpPr>
          <p:cNvPr id="8" name="Content Placeholder 2">
            <a:extLst>
              <a:ext uri="{FF2B5EF4-FFF2-40B4-BE49-F238E27FC236}">
                <a16:creationId xmlns:a16="http://schemas.microsoft.com/office/drawing/2014/main" id="{0EE14DD0-9FCD-B6C1-F8B6-94EA27F0DAA2}"/>
              </a:ext>
            </a:extLst>
          </p:cNvPr>
          <p:cNvSpPr>
            <a:spLocks noGrp="1"/>
          </p:cNvSpPr>
          <p:nvPr>
            <p:ph idx="1"/>
          </p:nvPr>
        </p:nvSpPr>
        <p:spPr>
          <a:xfrm>
            <a:off x="876693" y="1930180"/>
            <a:ext cx="9371830" cy="3965294"/>
          </a:xfrm>
        </p:spPr>
        <p:txBody>
          <a:bodyPr>
            <a:normAutofit/>
          </a:bodyPr>
          <a:lstStyle/>
          <a:p>
            <a:pPr lvl="1" fontAlgn="base">
              <a:buFont typeface="Arial" panose="020B0604020202020204" pitchFamily="34" charset="0"/>
              <a:buChar char="•"/>
            </a:pPr>
            <a:r>
              <a:rPr lang="en-US" dirty="0">
                <a:solidFill>
                  <a:srgbClr val="000000"/>
                </a:solidFill>
                <a:latin typeface="Franklin Gothic Book" panose="020B0503020102020204" pitchFamily="34" charset="0"/>
              </a:rPr>
              <a:t>In 2024, the Vermont Legislature passed H.289 (Act 179) overhauling the prior law (30 VSA  § 8001 -  § 8005).</a:t>
            </a:r>
          </a:p>
          <a:p>
            <a:pPr lvl="2" fontAlgn="base">
              <a:buFont typeface="Arial" panose="020B0604020202020204" pitchFamily="34" charset="0"/>
              <a:buChar char="•"/>
            </a:pPr>
            <a:r>
              <a:rPr lang="en-US" i="0" dirty="0">
                <a:solidFill>
                  <a:srgbClr val="19223D"/>
                </a:solidFill>
                <a:effectLst/>
                <a:latin typeface="Source Sans Pro" panose="020B0503030403020204" pitchFamily="34" charset="0"/>
              </a:rPr>
              <a:t>Full Law Tex available at: </a:t>
            </a:r>
            <a:r>
              <a:rPr lang="en-US" i="0" dirty="0">
                <a:solidFill>
                  <a:srgbClr val="19223D"/>
                </a:solidFill>
                <a:effectLst/>
                <a:latin typeface="Source Sans Pro" panose="020B0503030403020204" pitchFamily="34" charset="0"/>
                <a:hlinkClick r:id="rId2"/>
              </a:rPr>
              <a:t>https://legislature.vermont.gov/bill/status/2024/H.289</a:t>
            </a:r>
            <a:r>
              <a:rPr lang="en-US" i="0" dirty="0">
                <a:solidFill>
                  <a:srgbClr val="19223D"/>
                </a:solidFill>
                <a:effectLst/>
                <a:latin typeface="Source Sans Pro" panose="020B0503030403020204" pitchFamily="34" charset="0"/>
              </a:rPr>
              <a:t> </a:t>
            </a:r>
            <a:endParaRPr lang="en-US" dirty="0">
              <a:solidFill>
                <a:srgbClr val="19223D"/>
              </a:solidFill>
              <a:latin typeface="Source Sans Pro" panose="020B0503030403020204" pitchFamily="34" charset="0"/>
            </a:endParaRPr>
          </a:p>
          <a:p>
            <a:pPr marL="384048" lvl="2" indent="0" fontAlgn="base">
              <a:buNone/>
            </a:pPr>
            <a:endParaRPr lang="en-US" i="0" u="none" strike="noStrike" dirty="0">
              <a:solidFill>
                <a:srgbClr val="000000"/>
              </a:solidFill>
              <a:effectLst/>
              <a:latin typeface="Franklin Gothic Book" panose="020B0503020102020204" pitchFamily="34" charset="0"/>
            </a:endParaRPr>
          </a:p>
          <a:p>
            <a:pPr lvl="1" fontAlgn="base">
              <a:buFont typeface="Arial" panose="020B0604020202020204" pitchFamily="34" charset="0"/>
              <a:buChar char="•"/>
            </a:pPr>
            <a:r>
              <a:rPr lang="en-US" i="0" u="none" strike="noStrike" dirty="0">
                <a:solidFill>
                  <a:srgbClr val="000000"/>
                </a:solidFill>
                <a:effectLst/>
                <a:latin typeface="Franklin Gothic Book" panose="020B0503020102020204" pitchFamily="34" charset="0"/>
              </a:rPr>
              <a:t>Summary of changes to law</a:t>
            </a:r>
          </a:p>
          <a:p>
            <a:pPr lvl="2" fontAlgn="base">
              <a:buFont typeface="Arial" panose="020B0604020202020204" pitchFamily="34" charset="0"/>
              <a:buChar char="•"/>
            </a:pPr>
            <a:r>
              <a:rPr lang="en-US" dirty="0">
                <a:solidFill>
                  <a:srgbClr val="000000"/>
                </a:solidFill>
                <a:latin typeface="Franklin Gothic Book" panose="020B0503020102020204" pitchFamily="34" charset="0"/>
              </a:rPr>
              <a:t>Increased </a:t>
            </a:r>
            <a:r>
              <a:rPr lang="en-US" i="0" u="none" strike="noStrike" dirty="0">
                <a:solidFill>
                  <a:srgbClr val="000000"/>
                </a:solidFill>
                <a:effectLst/>
                <a:latin typeface="Franklin Gothic Book" panose="020B0503020102020204" pitchFamily="34" charset="0"/>
              </a:rPr>
              <a:t>overall goal from 75% renewable by 2032 to 100% renewable (date varies by utility)</a:t>
            </a:r>
          </a:p>
          <a:p>
            <a:pPr lvl="2" fontAlgn="base">
              <a:buFont typeface="Arial" panose="020B0604020202020204" pitchFamily="34" charset="0"/>
              <a:buChar char="•"/>
            </a:pPr>
            <a:r>
              <a:rPr lang="en-US" i="0" u="none" strike="noStrike" dirty="0">
                <a:solidFill>
                  <a:srgbClr val="000000"/>
                </a:solidFill>
                <a:effectLst/>
                <a:latin typeface="Franklin Gothic Book" panose="020B0503020102020204" pitchFamily="34" charset="0"/>
              </a:rPr>
              <a:t>Increased Tier II Distributed Generation requirement from </a:t>
            </a:r>
            <a:r>
              <a:rPr lang="en-US" dirty="0">
                <a:solidFill>
                  <a:srgbClr val="000000"/>
                </a:solidFill>
                <a:latin typeface="Franklin Gothic Book" panose="020B0503020102020204" pitchFamily="34" charset="0"/>
              </a:rPr>
              <a:t>10% to 20%</a:t>
            </a:r>
            <a:endParaRPr lang="en-US" i="0" u="none" strike="noStrike" dirty="0">
              <a:solidFill>
                <a:srgbClr val="000000"/>
              </a:solidFill>
              <a:effectLst/>
              <a:latin typeface="Franklin Gothic Book" panose="020B0503020102020204" pitchFamily="34" charset="0"/>
            </a:endParaRPr>
          </a:p>
          <a:p>
            <a:pPr lvl="2" fontAlgn="base">
              <a:buFont typeface="Arial" panose="020B0604020202020204" pitchFamily="34" charset="0"/>
              <a:buChar char="•"/>
            </a:pPr>
            <a:r>
              <a:rPr lang="en-US" dirty="0">
                <a:solidFill>
                  <a:srgbClr val="000000"/>
                </a:solidFill>
                <a:latin typeface="Franklin Gothic Book" panose="020B0503020102020204" pitchFamily="34" charset="0"/>
              </a:rPr>
              <a:t>A</a:t>
            </a:r>
            <a:r>
              <a:rPr lang="en-US" i="0" u="none" strike="noStrike" dirty="0">
                <a:solidFill>
                  <a:srgbClr val="000000"/>
                </a:solidFill>
                <a:effectLst/>
                <a:latin typeface="Franklin Gothic Book" panose="020B0503020102020204" pitchFamily="34" charset="0"/>
              </a:rPr>
              <a:t>dded categories for new regional renewables and load growth</a:t>
            </a:r>
          </a:p>
          <a:p>
            <a:pPr lvl="2" fontAlgn="base">
              <a:buFont typeface="Arial" panose="020B0604020202020204" pitchFamily="34" charset="0"/>
              <a:buChar char="•"/>
            </a:pPr>
            <a:r>
              <a:rPr lang="en-US" dirty="0">
                <a:solidFill>
                  <a:srgbClr val="000000"/>
                </a:solidFill>
                <a:latin typeface="Franklin Gothic Book" panose="020B0503020102020204" pitchFamily="34" charset="0"/>
              </a:rPr>
              <a:t>Changed requirement basis from being based on Retail Sales to being based on “Load” including transmission and distribution line losses</a:t>
            </a:r>
            <a:endParaRPr lang="en-US" i="0" u="none" strike="noStrike" dirty="0">
              <a:solidFill>
                <a:srgbClr val="000000"/>
              </a:solidFill>
              <a:effectLst/>
              <a:latin typeface="Franklin Gothic Book" panose="020B0503020102020204" pitchFamily="34" charset="0"/>
            </a:endParaRPr>
          </a:p>
        </p:txBody>
      </p:sp>
    </p:spTree>
    <p:extLst>
      <p:ext uri="{BB962C8B-B14F-4D97-AF65-F5344CB8AC3E}">
        <p14:creationId xmlns:p14="http://schemas.microsoft.com/office/powerpoint/2010/main" val="203063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B9DE6-23F4-4ABC-9171-195E77E402BB}"/>
              </a:ext>
            </a:extLst>
          </p:cNvPr>
          <p:cNvSpPr>
            <a:spLocks noGrp="1"/>
          </p:cNvSpPr>
          <p:nvPr>
            <p:ph type="title"/>
          </p:nvPr>
        </p:nvSpPr>
        <p:spPr/>
        <p:txBody>
          <a:bodyPr>
            <a:normAutofit fontScale="90000"/>
          </a:bodyPr>
          <a:lstStyle/>
          <a:p>
            <a:r>
              <a:rPr lang="en-US" dirty="0">
                <a:solidFill>
                  <a:schemeClr val="tx1"/>
                </a:solidFill>
                <a:latin typeface="Franklin Gothic Medium" panose="020B0603020102020204" pitchFamily="34" charset="0"/>
              </a:rPr>
              <a:t>Changes to Renewable Energy Standard Under H. 289 (Act 179) - Requirements</a:t>
            </a:r>
          </a:p>
        </p:txBody>
      </p:sp>
      <p:sp>
        <p:nvSpPr>
          <p:cNvPr id="8" name="Content Placeholder 2">
            <a:extLst>
              <a:ext uri="{FF2B5EF4-FFF2-40B4-BE49-F238E27FC236}">
                <a16:creationId xmlns:a16="http://schemas.microsoft.com/office/drawing/2014/main" id="{0EE14DD0-9FCD-B6C1-F8B6-94EA27F0DAA2}"/>
              </a:ext>
            </a:extLst>
          </p:cNvPr>
          <p:cNvSpPr>
            <a:spLocks noGrp="1"/>
          </p:cNvSpPr>
          <p:nvPr>
            <p:ph idx="1"/>
          </p:nvPr>
        </p:nvSpPr>
        <p:spPr>
          <a:xfrm>
            <a:off x="876693" y="1930180"/>
            <a:ext cx="9371830" cy="3965294"/>
          </a:xfrm>
        </p:spPr>
        <p:txBody>
          <a:bodyPr>
            <a:normAutofit/>
          </a:bodyPr>
          <a:lstStyle/>
          <a:p>
            <a:pPr lvl="1" fontAlgn="base">
              <a:buFont typeface="Arial" panose="020B0604020202020204" pitchFamily="34" charset="0"/>
              <a:buChar char="•"/>
            </a:pPr>
            <a:r>
              <a:rPr lang="en-US" b="1" dirty="0">
                <a:solidFill>
                  <a:srgbClr val="000000"/>
                </a:solidFill>
                <a:latin typeface="Franklin Gothic Book" panose="020B0503020102020204" pitchFamily="34" charset="0"/>
              </a:rPr>
              <a:t>Tier I</a:t>
            </a:r>
            <a:r>
              <a:rPr lang="en-US" b="1" dirty="0">
                <a:solidFill>
                  <a:srgbClr val="000000"/>
                </a:solidFill>
                <a:effectLst/>
                <a:latin typeface="Franklin Gothic Book" panose="020B0503020102020204" pitchFamily="34" charset="0"/>
              </a:rPr>
              <a:t>:</a:t>
            </a:r>
            <a:r>
              <a:rPr lang="en-US" dirty="0">
                <a:solidFill>
                  <a:srgbClr val="000000"/>
                </a:solidFill>
                <a:effectLst/>
                <a:latin typeface="Franklin Gothic Book" panose="020B0503020102020204" pitchFamily="34" charset="0"/>
              </a:rPr>
              <a:t> Total Renewable Energy </a:t>
            </a:r>
            <a:r>
              <a:rPr lang="en-US" b="0" i="0" dirty="0">
                <a:solidFill>
                  <a:srgbClr val="19223D"/>
                </a:solidFill>
                <a:effectLst/>
                <a:latin typeface="Source Sans Pro" panose="020B0503030403020204" pitchFamily="34" charset="0"/>
              </a:rPr>
              <a:t>requirement for utilities changed from 75% to 100% (between 2030-2035, year varies by utility)</a:t>
            </a:r>
            <a:endParaRPr lang="en-US" dirty="0">
              <a:solidFill>
                <a:srgbClr val="000000"/>
              </a:solidFill>
              <a:effectLst/>
              <a:latin typeface="Franklin Gothic Book" panose="020B0503020102020204" pitchFamily="34" charset="0"/>
            </a:endParaRPr>
          </a:p>
          <a:p>
            <a:pPr lvl="1" fontAlgn="base">
              <a:buFont typeface="Arial" panose="020B0604020202020204" pitchFamily="34" charset="0"/>
              <a:buChar char="•"/>
            </a:pPr>
            <a:endParaRPr lang="en-US" b="1" dirty="0">
              <a:solidFill>
                <a:srgbClr val="000000"/>
              </a:solidFill>
              <a:effectLst/>
              <a:latin typeface="Arial" panose="020B0604020202020204" pitchFamily="34" charset="0"/>
            </a:endParaRPr>
          </a:p>
          <a:p>
            <a:pPr lvl="1" fontAlgn="base">
              <a:buFont typeface="Arial" panose="020B0604020202020204" pitchFamily="34" charset="0"/>
              <a:buChar char="•"/>
            </a:pPr>
            <a:r>
              <a:rPr lang="en-US" b="1" i="0" u="none" strike="noStrike" dirty="0">
                <a:solidFill>
                  <a:srgbClr val="000000"/>
                </a:solidFill>
                <a:effectLst/>
                <a:latin typeface="Franklin Gothic Book" panose="020B0503020102020204" pitchFamily="34" charset="0"/>
              </a:rPr>
              <a:t>Tier II:</a:t>
            </a:r>
            <a:r>
              <a:rPr lang="en-US" i="0" u="none" strike="noStrike" dirty="0">
                <a:solidFill>
                  <a:srgbClr val="000000"/>
                </a:solidFill>
                <a:effectLst/>
                <a:latin typeface="Franklin Gothic Book" panose="020B0503020102020204" pitchFamily="34" charset="0"/>
              </a:rPr>
              <a:t> </a:t>
            </a:r>
            <a:r>
              <a:rPr lang="en-US" b="0" i="0" dirty="0">
                <a:solidFill>
                  <a:srgbClr val="19223D"/>
                </a:solidFill>
                <a:effectLst/>
                <a:latin typeface="Source Sans Pro" panose="020B0503030403020204" pitchFamily="34" charset="0"/>
              </a:rPr>
              <a:t>In-state distributed renewable energy requirement for utilities changed from 10% to 20% (between 2032-2035, year varies by utility)</a:t>
            </a:r>
          </a:p>
          <a:p>
            <a:pPr marL="201168" lvl="1" indent="0" fontAlgn="base">
              <a:buNone/>
            </a:pPr>
            <a:endParaRPr lang="en-US" b="1" dirty="0">
              <a:solidFill>
                <a:srgbClr val="000000"/>
              </a:solidFill>
              <a:latin typeface="Franklin Gothic Book" panose="020B0503020102020204" pitchFamily="34" charset="0"/>
            </a:endParaRPr>
          </a:p>
          <a:p>
            <a:pPr lvl="1" fontAlgn="base">
              <a:buFont typeface="Arial" panose="020B0604020202020204" pitchFamily="34" charset="0"/>
              <a:buChar char="•"/>
            </a:pPr>
            <a:r>
              <a:rPr lang="en-US" b="1" i="0" u="none" strike="noStrike" dirty="0">
                <a:solidFill>
                  <a:srgbClr val="000000"/>
                </a:solidFill>
                <a:effectLst/>
                <a:latin typeface="Franklin Gothic Book" panose="020B0503020102020204" pitchFamily="34" charset="0"/>
              </a:rPr>
              <a:t>Tier IV:</a:t>
            </a:r>
            <a:r>
              <a:rPr lang="en-US" i="0" u="none" strike="noStrike" dirty="0">
                <a:solidFill>
                  <a:srgbClr val="000000"/>
                </a:solidFill>
                <a:effectLst/>
                <a:latin typeface="Franklin Gothic Book" panose="020B0503020102020204" pitchFamily="34" charset="0"/>
              </a:rPr>
              <a:t> N</a:t>
            </a:r>
            <a:r>
              <a:rPr lang="en-US" b="0" i="0" dirty="0">
                <a:solidFill>
                  <a:srgbClr val="19223D"/>
                </a:solidFill>
                <a:effectLst/>
                <a:latin typeface="Source Sans Pro" panose="020B0503030403020204" pitchFamily="34" charset="0"/>
              </a:rPr>
              <a:t>ew requirement for utilities to purchase new in-region renewables like offshore wind (quantity and year vary by utility)</a:t>
            </a:r>
            <a:endParaRPr lang="en-US" i="0" u="none" strike="noStrike" dirty="0">
              <a:solidFill>
                <a:srgbClr val="000000"/>
              </a:solidFill>
              <a:effectLst/>
              <a:latin typeface="Franklin Gothic Book" panose="020B0503020102020204" pitchFamily="34" charset="0"/>
            </a:endParaRPr>
          </a:p>
          <a:p>
            <a:pPr lvl="1" fontAlgn="base">
              <a:buFont typeface="Arial" panose="020B0604020202020204" pitchFamily="34" charset="0"/>
              <a:buChar char="•"/>
            </a:pPr>
            <a:endParaRPr lang="en-US" i="0" dirty="0">
              <a:solidFill>
                <a:srgbClr val="000000"/>
              </a:solidFill>
              <a:effectLst/>
              <a:latin typeface="Franklin Gothic Book" panose="020B0503020102020204" pitchFamily="34" charset="0"/>
            </a:endParaRPr>
          </a:p>
          <a:p>
            <a:pPr lvl="1" fontAlgn="base">
              <a:buFont typeface="Arial" panose="020B0604020202020204" pitchFamily="34" charset="0"/>
              <a:buChar char="•"/>
            </a:pPr>
            <a:r>
              <a:rPr lang="en-US" b="1" i="0" u="none" strike="noStrike" dirty="0">
                <a:solidFill>
                  <a:srgbClr val="000000"/>
                </a:solidFill>
                <a:effectLst/>
                <a:latin typeface="Franklin Gothic Book" panose="020B0503020102020204" pitchFamily="34" charset="0"/>
              </a:rPr>
              <a:t>Tier V:</a:t>
            </a:r>
            <a:r>
              <a:rPr lang="en-US" i="0" u="none" strike="noStrike" dirty="0">
                <a:solidFill>
                  <a:srgbClr val="000000"/>
                </a:solidFill>
                <a:effectLst/>
                <a:latin typeface="Franklin Gothic Book" panose="020B0503020102020204" pitchFamily="34" charset="0"/>
              </a:rPr>
              <a:t> </a:t>
            </a:r>
            <a:r>
              <a:rPr lang="en-US" b="0" i="0" dirty="0">
                <a:solidFill>
                  <a:srgbClr val="19223D"/>
                </a:solidFill>
                <a:effectLst/>
                <a:latin typeface="Source Sans Pro" panose="020B0503030403020204" pitchFamily="34" charset="0"/>
              </a:rPr>
              <a:t>Utilities that are already 100% renewable must procure an increasing amount of their new load from new renewables each year based on a 2022 baseline</a:t>
            </a:r>
          </a:p>
          <a:p>
            <a:pPr lvl="1" fontAlgn="base">
              <a:buFont typeface="Arial" panose="020B0604020202020204" pitchFamily="34" charset="0"/>
              <a:buChar char="•"/>
            </a:pPr>
            <a:endParaRPr lang="en-US" i="0" u="none" strike="noStrike" dirty="0">
              <a:solidFill>
                <a:srgbClr val="000000"/>
              </a:solidFill>
              <a:effectLst/>
              <a:latin typeface="Franklin Gothic Book" panose="020B0503020102020204" pitchFamily="34" charset="0"/>
            </a:endParaRPr>
          </a:p>
        </p:txBody>
      </p:sp>
    </p:spTree>
    <p:extLst>
      <p:ext uri="{BB962C8B-B14F-4D97-AF65-F5344CB8AC3E}">
        <p14:creationId xmlns:p14="http://schemas.microsoft.com/office/powerpoint/2010/main" val="1600673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B9DE6-23F4-4ABC-9171-195E77E402BB}"/>
              </a:ext>
            </a:extLst>
          </p:cNvPr>
          <p:cNvSpPr>
            <a:spLocks noGrp="1"/>
          </p:cNvSpPr>
          <p:nvPr>
            <p:ph type="title"/>
          </p:nvPr>
        </p:nvSpPr>
        <p:spPr/>
        <p:txBody>
          <a:bodyPr>
            <a:normAutofit fontScale="90000"/>
          </a:bodyPr>
          <a:lstStyle/>
          <a:p>
            <a:r>
              <a:rPr lang="en-US" dirty="0">
                <a:solidFill>
                  <a:schemeClr val="tx1"/>
                </a:solidFill>
                <a:latin typeface="Franklin Gothic Medium" panose="020B0603020102020204" pitchFamily="34" charset="0"/>
              </a:rPr>
              <a:t>Changes to Renewable Energy Standard Under H. 289 (Act 179) - Requirements</a:t>
            </a:r>
          </a:p>
        </p:txBody>
      </p:sp>
      <p:graphicFrame>
        <p:nvGraphicFramePr>
          <p:cNvPr id="6" name="Chart 5">
            <a:extLst>
              <a:ext uri="{FF2B5EF4-FFF2-40B4-BE49-F238E27FC236}">
                <a16:creationId xmlns:a16="http://schemas.microsoft.com/office/drawing/2014/main" id="{9E78E27C-9601-7B00-B767-F8371ABA475F}"/>
              </a:ext>
            </a:extLst>
          </p:cNvPr>
          <p:cNvGraphicFramePr>
            <a:graphicFrameLocks/>
          </p:cNvGraphicFramePr>
          <p:nvPr>
            <p:extLst>
              <p:ext uri="{D42A27DB-BD31-4B8C-83A1-F6EECF244321}">
                <p14:modId xmlns:p14="http://schemas.microsoft.com/office/powerpoint/2010/main" val="1212703004"/>
              </p:ext>
            </p:extLst>
          </p:nvPr>
        </p:nvGraphicFramePr>
        <p:xfrm>
          <a:off x="6355715" y="2207375"/>
          <a:ext cx="5534503" cy="32399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5B01D60E-3E49-2143-7D7F-85E94DF941CF}"/>
              </a:ext>
            </a:extLst>
          </p:cNvPr>
          <p:cNvGraphicFramePr>
            <a:graphicFrameLocks/>
          </p:cNvGraphicFramePr>
          <p:nvPr>
            <p:extLst>
              <p:ext uri="{D42A27DB-BD31-4B8C-83A1-F6EECF244321}">
                <p14:modId xmlns:p14="http://schemas.microsoft.com/office/powerpoint/2010/main" val="3834212543"/>
              </p:ext>
            </p:extLst>
          </p:nvPr>
        </p:nvGraphicFramePr>
        <p:xfrm>
          <a:off x="688730" y="2207375"/>
          <a:ext cx="5437750" cy="3153506"/>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6B4DECA9-DFAD-5ACB-4355-32313DA8C955}"/>
              </a:ext>
            </a:extLst>
          </p:cNvPr>
          <p:cNvSpPr txBox="1"/>
          <p:nvPr/>
        </p:nvSpPr>
        <p:spPr>
          <a:xfrm>
            <a:off x="785090" y="5609431"/>
            <a:ext cx="10287463" cy="646331"/>
          </a:xfrm>
          <a:prstGeom prst="rect">
            <a:avLst/>
          </a:prstGeom>
          <a:noFill/>
        </p:spPr>
        <p:txBody>
          <a:bodyPr wrap="square" rtlCol="0">
            <a:spAutoFit/>
          </a:bodyPr>
          <a:lstStyle/>
          <a:p>
            <a:r>
              <a:rPr lang="en-US" dirty="0"/>
              <a:t>*Requirements under new law are approximate and vary by utility. Each utility’s share of the overall RES requirements are based on their 2023 proportional percentage of statewide load </a:t>
            </a:r>
          </a:p>
        </p:txBody>
      </p:sp>
    </p:spTree>
    <p:extLst>
      <p:ext uri="{BB962C8B-B14F-4D97-AF65-F5344CB8AC3E}">
        <p14:creationId xmlns:p14="http://schemas.microsoft.com/office/powerpoint/2010/main" val="1381517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F80FC-6A35-4B07-A677-3527B0F8CFAE}"/>
              </a:ext>
            </a:extLst>
          </p:cNvPr>
          <p:cNvSpPr>
            <a:spLocks noGrp="1"/>
          </p:cNvSpPr>
          <p:nvPr>
            <p:ph type="title"/>
          </p:nvPr>
        </p:nvSpPr>
        <p:spPr/>
        <p:txBody>
          <a:bodyPr>
            <a:normAutofit/>
          </a:bodyPr>
          <a:lstStyle/>
          <a:p>
            <a:r>
              <a:rPr lang="en-US" b="0" i="0" u="none" strike="noStrike" dirty="0">
                <a:solidFill>
                  <a:srgbClr val="000000"/>
                </a:solidFill>
                <a:effectLst/>
                <a:latin typeface="Franklin Gothic Medium Cond" panose="020B0606030402020204" pitchFamily="34" charset="0"/>
              </a:rPr>
              <a:t>RES model statutory requirements from 30 V.S.A. § 202b (e)(7)(B)</a:t>
            </a:r>
          </a:p>
        </p:txBody>
      </p:sp>
      <p:sp>
        <p:nvSpPr>
          <p:cNvPr id="3" name="Content Placeholder 2">
            <a:extLst>
              <a:ext uri="{FF2B5EF4-FFF2-40B4-BE49-F238E27FC236}">
                <a16:creationId xmlns:a16="http://schemas.microsoft.com/office/drawing/2014/main" id="{5EF2F71C-5A5C-47E3-A695-E105B952950D}"/>
              </a:ext>
            </a:extLst>
          </p:cNvPr>
          <p:cNvSpPr>
            <a:spLocks noGrp="1"/>
          </p:cNvSpPr>
          <p:nvPr>
            <p:ph idx="1"/>
          </p:nvPr>
        </p:nvSpPr>
        <p:spPr/>
        <p:txBody>
          <a:bodyPr>
            <a:normAutofit fontScale="92500" lnSpcReduction="10000"/>
          </a:bodyPr>
          <a:lstStyle/>
          <a:p>
            <a:r>
              <a:rPr lang="en-US" sz="2800" b="1" u="none" dirty="0">
                <a:solidFill>
                  <a:sysClr val="windowText" lastClr="000000"/>
                </a:solidFill>
                <a:effectLst/>
                <a:latin typeface="+mn-lt"/>
                <a:ea typeface="+mn-ea"/>
                <a:cs typeface="+mn-cs"/>
              </a:rPr>
              <a:t>Sec. 7.  30 V.S.A. § 202b </a:t>
            </a:r>
            <a:r>
              <a:rPr lang="en-US" sz="2800" b="1" u="none" baseline="0" dirty="0">
                <a:solidFill>
                  <a:sysClr val="windowText" lastClr="000000"/>
                </a:solidFill>
              </a:rPr>
              <a:t>(e)(7)(B)</a:t>
            </a:r>
            <a:endParaRPr lang="en-US" sz="2800" b="0" u="none" baseline="0" dirty="0"/>
          </a:p>
          <a:p>
            <a:r>
              <a:rPr lang="en-US" sz="2800" b="0" u="none" baseline="0" dirty="0"/>
              <a:t>(B)  Projections, looking at least 10 years ahead, of the impacts of the RES</a:t>
            </a:r>
          </a:p>
          <a:p>
            <a:r>
              <a:rPr lang="en-US" sz="2400" u="none" baseline="0" dirty="0"/>
              <a:t>(</a:t>
            </a:r>
            <a:r>
              <a:rPr lang="en-US" sz="2400" u="none" baseline="0" dirty="0" err="1"/>
              <a:t>i</a:t>
            </a:r>
            <a:r>
              <a:rPr lang="en-US" sz="2400" u="none" baseline="0" dirty="0"/>
              <a:t>)  The Department shall consider at least three scenarios based on high, mid-range, and low energy price forecasts. </a:t>
            </a:r>
          </a:p>
          <a:p>
            <a:r>
              <a:rPr lang="en-US" sz="2400" u="none" baseline="0" dirty="0"/>
              <a:t>(ii)  The Department shall provide an opportunity for public comment on the model during its development and make the model and associated documents available on the Department’s website.</a:t>
            </a:r>
          </a:p>
          <a:p>
            <a:r>
              <a:rPr lang="en-US" sz="2400" baseline="0" dirty="0"/>
              <a:t>(iii)  The Department shall project, for the State, the impact of the RES in each of the following areas:  electric utility rates, total energy consumption, electric energy consumption, fossil fuel consumption, and greenhouse gas emissions.  The report shall compare the amount or level in each of these areas with and without the program.</a:t>
            </a:r>
            <a:endParaRPr lang="en-US" sz="2100" dirty="0">
              <a:solidFill>
                <a:srgbClr val="000000"/>
              </a:solidFill>
              <a:latin typeface="Franklin Gothic Book" panose="020B0503020102020204" pitchFamily="34" charset="0"/>
            </a:endParaRPr>
          </a:p>
        </p:txBody>
      </p:sp>
      <p:sp>
        <p:nvSpPr>
          <p:cNvPr id="4" name="Slide Number Placeholder 3">
            <a:extLst>
              <a:ext uri="{FF2B5EF4-FFF2-40B4-BE49-F238E27FC236}">
                <a16:creationId xmlns:a16="http://schemas.microsoft.com/office/drawing/2014/main" id="{7107B5B8-E491-4D08-9335-7F98C8A3432A}"/>
              </a:ext>
            </a:extLst>
          </p:cNvPr>
          <p:cNvSpPr>
            <a:spLocks noGrp="1"/>
          </p:cNvSpPr>
          <p:nvPr>
            <p:ph type="sldNum" sz="quarter" idx="12"/>
          </p:nvPr>
        </p:nvSpPr>
        <p:spPr/>
        <p:txBody>
          <a:bodyPr/>
          <a:lstStyle/>
          <a:p>
            <a:fld id="{ACA223CF-624C-4D8D-A746-938EC586251A}" type="slidenum">
              <a:rPr lang="en-US" smtClean="0"/>
              <a:t>6</a:t>
            </a:fld>
            <a:endParaRPr lang="en-US"/>
          </a:p>
        </p:txBody>
      </p:sp>
    </p:spTree>
    <p:extLst>
      <p:ext uri="{BB962C8B-B14F-4D97-AF65-F5344CB8AC3E}">
        <p14:creationId xmlns:p14="http://schemas.microsoft.com/office/powerpoint/2010/main" val="3613856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3054D-43E8-4540-A221-57CF14EB11A5}"/>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Load Forecasts</a:t>
            </a:r>
          </a:p>
        </p:txBody>
      </p:sp>
      <p:sp>
        <p:nvSpPr>
          <p:cNvPr id="6" name="Content Placeholder 2">
            <a:extLst>
              <a:ext uri="{FF2B5EF4-FFF2-40B4-BE49-F238E27FC236}">
                <a16:creationId xmlns:a16="http://schemas.microsoft.com/office/drawing/2014/main" id="{9B34D3E9-7603-460D-9592-B47FACF30EEB}"/>
              </a:ext>
            </a:extLst>
          </p:cNvPr>
          <p:cNvSpPr>
            <a:spLocks noGrp="1"/>
          </p:cNvSpPr>
          <p:nvPr>
            <p:ph idx="1"/>
          </p:nvPr>
        </p:nvSpPr>
        <p:spPr>
          <a:xfrm>
            <a:off x="1193533" y="1930180"/>
            <a:ext cx="3713445" cy="3965294"/>
          </a:xfrm>
        </p:spPr>
        <p:txBody>
          <a:bodyPr>
            <a:normAutofit/>
          </a:bodyPr>
          <a:lstStyle/>
          <a:p>
            <a:pPr lvl="1" fontAlgn="base">
              <a:buFont typeface="Arial" panose="020B0604020202020204" pitchFamily="34" charset="0"/>
              <a:buChar char="•"/>
            </a:pPr>
            <a:r>
              <a:rPr lang="en-US" b="1" dirty="0">
                <a:solidFill>
                  <a:schemeClr val="tx1"/>
                </a:solidFill>
                <a:latin typeface="Franklin Gothic Book" panose="020B0503020102020204" pitchFamily="34" charset="0"/>
              </a:rPr>
              <a:t>From VELCO 2024 Long Range Transmission Plan</a:t>
            </a:r>
          </a:p>
          <a:p>
            <a:pPr lvl="1" fontAlgn="base">
              <a:buFont typeface="Arial" panose="020B0604020202020204" pitchFamily="34" charset="0"/>
              <a:buChar char="•"/>
            </a:pPr>
            <a:endParaRPr lang="en-US" b="1" u="none" strike="noStrike" dirty="0">
              <a:solidFill>
                <a:schemeClr val="tx1"/>
              </a:solidFill>
              <a:effectLst/>
              <a:latin typeface="Franklin Gothic Book" panose="020B0503020102020204" pitchFamily="34" charset="0"/>
            </a:endParaRPr>
          </a:p>
          <a:p>
            <a:pPr lvl="1" fontAlgn="base">
              <a:buFont typeface="Arial" panose="020B0604020202020204" pitchFamily="34" charset="0"/>
              <a:buChar char="•"/>
            </a:pPr>
            <a:r>
              <a:rPr lang="en-US" b="1" u="none" strike="noStrike" dirty="0">
                <a:solidFill>
                  <a:schemeClr val="tx1"/>
                </a:solidFill>
                <a:effectLst/>
                <a:latin typeface="Franklin Gothic Book" panose="020B0503020102020204" pitchFamily="34" charset="0"/>
              </a:rPr>
              <a:t>Business as Usual (BAU)</a:t>
            </a:r>
            <a:r>
              <a:rPr lang="en-US" b="1" dirty="0">
                <a:solidFill>
                  <a:schemeClr val="tx1"/>
                </a:solidFill>
                <a:latin typeface="Franklin Gothic Book" panose="020B0503020102020204" pitchFamily="34" charset="0"/>
              </a:rPr>
              <a:t> Scenario</a:t>
            </a:r>
            <a:r>
              <a:rPr lang="en-US" b="1" u="none" strike="noStrike" dirty="0">
                <a:solidFill>
                  <a:schemeClr val="tx1"/>
                </a:solidFill>
                <a:effectLst/>
                <a:latin typeface="Franklin Gothic Book" panose="020B0503020102020204" pitchFamily="34" charset="0"/>
              </a:rPr>
              <a:t>: </a:t>
            </a:r>
            <a:r>
              <a:rPr lang="en-US" dirty="0">
                <a:solidFill>
                  <a:schemeClr val="tx1"/>
                </a:solidFill>
                <a:latin typeface="Franklin Gothic Book" panose="020B0503020102020204" pitchFamily="34" charset="0"/>
              </a:rPr>
              <a:t>“Continued Growth”</a:t>
            </a:r>
          </a:p>
          <a:p>
            <a:pPr marL="201168" lvl="1" indent="0" fontAlgn="base">
              <a:buNone/>
            </a:pPr>
            <a:endParaRPr lang="en-US" b="1" dirty="0">
              <a:solidFill>
                <a:srgbClr val="000000"/>
              </a:solidFill>
              <a:effectLst/>
              <a:latin typeface="Arial" panose="020B0604020202020204" pitchFamily="34" charset="0"/>
            </a:endParaRPr>
          </a:p>
          <a:p>
            <a:pPr lvl="1" fontAlgn="base">
              <a:buFont typeface="Arial" panose="020B0604020202020204" pitchFamily="34" charset="0"/>
              <a:buChar char="•"/>
            </a:pPr>
            <a:r>
              <a:rPr lang="en-US" b="1" i="0" u="none" strike="noStrike" dirty="0">
                <a:solidFill>
                  <a:srgbClr val="000000"/>
                </a:solidFill>
                <a:effectLst/>
                <a:latin typeface="Franklin Gothic Book" panose="020B0503020102020204" pitchFamily="34" charset="0"/>
              </a:rPr>
              <a:t>Policy Scenario:</a:t>
            </a:r>
            <a:r>
              <a:rPr lang="en-US" i="0" u="none" strike="noStrike" dirty="0">
                <a:solidFill>
                  <a:srgbClr val="000000"/>
                </a:solidFill>
                <a:effectLst/>
                <a:latin typeface="Franklin Gothic Book" panose="020B0503020102020204" pitchFamily="34" charset="0"/>
              </a:rPr>
              <a:t> “VT Roadmap” forecast reflects a state statute consistent uptick in the rate of adoption of electric vehicles and cold-climate heat pumps to achieve VT climate goals</a:t>
            </a:r>
            <a:endParaRPr lang="en-US" dirty="0"/>
          </a:p>
        </p:txBody>
      </p:sp>
      <p:sp>
        <p:nvSpPr>
          <p:cNvPr id="4" name="Slide Number Placeholder 3">
            <a:extLst>
              <a:ext uri="{FF2B5EF4-FFF2-40B4-BE49-F238E27FC236}">
                <a16:creationId xmlns:a16="http://schemas.microsoft.com/office/drawing/2014/main" id="{B65EE24A-B38A-45FD-ABAE-93BF9C8A20DF}"/>
              </a:ext>
            </a:extLst>
          </p:cNvPr>
          <p:cNvSpPr>
            <a:spLocks noGrp="1"/>
          </p:cNvSpPr>
          <p:nvPr>
            <p:ph type="sldNum" sz="quarter" idx="12"/>
          </p:nvPr>
        </p:nvSpPr>
        <p:spPr/>
        <p:txBody>
          <a:bodyPr/>
          <a:lstStyle/>
          <a:p>
            <a:fld id="{ACA223CF-624C-4D8D-A746-938EC586251A}" type="slidenum">
              <a:rPr lang="en-US" smtClean="0"/>
              <a:t>7</a:t>
            </a:fld>
            <a:endParaRPr lang="en-US"/>
          </a:p>
        </p:txBody>
      </p:sp>
      <p:graphicFrame>
        <p:nvGraphicFramePr>
          <p:cNvPr id="3" name="Chart 2">
            <a:extLst>
              <a:ext uri="{FF2B5EF4-FFF2-40B4-BE49-F238E27FC236}">
                <a16:creationId xmlns:a16="http://schemas.microsoft.com/office/drawing/2014/main" id="{78595C39-3C81-3AF8-12A3-E7EDC532A5E7}"/>
              </a:ext>
            </a:extLst>
          </p:cNvPr>
          <p:cNvGraphicFramePr>
            <a:graphicFrameLocks/>
          </p:cNvGraphicFramePr>
          <p:nvPr>
            <p:extLst>
              <p:ext uri="{D42A27DB-BD31-4B8C-83A1-F6EECF244321}">
                <p14:modId xmlns:p14="http://schemas.microsoft.com/office/powerpoint/2010/main" val="303277775"/>
              </p:ext>
            </p:extLst>
          </p:nvPr>
        </p:nvGraphicFramePr>
        <p:xfrm>
          <a:off x="5094513" y="1930179"/>
          <a:ext cx="6061167" cy="396529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205BFECB-D01B-5707-33E7-051AAD5CBD27}"/>
              </a:ext>
            </a:extLst>
          </p:cNvPr>
          <p:cNvSpPr txBox="1"/>
          <p:nvPr/>
        </p:nvSpPr>
        <p:spPr>
          <a:xfrm>
            <a:off x="3606285" y="5957487"/>
            <a:ext cx="9037621" cy="261610"/>
          </a:xfrm>
          <a:prstGeom prst="rect">
            <a:avLst/>
          </a:prstGeom>
          <a:noFill/>
        </p:spPr>
        <p:txBody>
          <a:bodyPr wrap="square">
            <a:spAutoFit/>
          </a:bodyPr>
          <a:lstStyle/>
          <a:p>
            <a:r>
              <a:rPr lang="en-US" sz="1100" dirty="0">
                <a:hlinkClick r:id="rId4"/>
              </a:rPr>
              <a:t>https://www.velco.com/sites/default/files/2024-09/101252_Velco_CC24_singles.pdf</a:t>
            </a:r>
            <a:r>
              <a:rPr lang="en-US" sz="1100" dirty="0"/>
              <a:t> </a:t>
            </a:r>
          </a:p>
        </p:txBody>
      </p:sp>
    </p:spTree>
    <p:extLst>
      <p:ext uri="{BB962C8B-B14F-4D97-AF65-F5344CB8AC3E}">
        <p14:creationId xmlns:p14="http://schemas.microsoft.com/office/powerpoint/2010/main" val="1441776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3054D-43E8-4540-A221-57CF14EB11A5}"/>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Tier I REC Price</a:t>
            </a:r>
          </a:p>
        </p:txBody>
      </p:sp>
      <p:sp>
        <p:nvSpPr>
          <p:cNvPr id="4" name="Slide Number Placeholder 3">
            <a:extLst>
              <a:ext uri="{FF2B5EF4-FFF2-40B4-BE49-F238E27FC236}">
                <a16:creationId xmlns:a16="http://schemas.microsoft.com/office/drawing/2014/main" id="{B65EE24A-B38A-45FD-ABAE-93BF9C8A20DF}"/>
              </a:ext>
            </a:extLst>
          </p:cNvPr>
          <p:cNvSpPr>
            <a:spLocks noGrp="1"/>
          </p:cNvSpPr>
          <p:nvPr>
            <p:ph type="sldNum" sz="quarter" idx="12"/>
          </p:nvPr>
        </p:nvSpPr>
        <p:spPr/>
        <p:txBody>
          <a:bodyPr/>
          <a:lstStyle/>
          <a:p>
            <a:fld id="{ACA223CF-624C-4D8D-A746-938EC586251A}" type="slidenum">
              <a:rPr lang="en-US" smtClean="0"/>
              <a:t>8</a:t>
            </a:fld>
            <a:endParaRPr lang="en-US"/>
          </a:p>
        </p:txBody>
      </p:sp>
      <p:graphicFrame>
        <p:nvGraphicFramePr>
          <p:cNvPr id="7" name="Chart 6">
            <a:extLst>
              <a:ext uri="{FF2B5EF4-FFF2-40B4-BE49-F238E27FC236}">
                <a16:creationId xmlns:a16="http://schemas.microsoft.com/office/drawing/2014/main" id="{CC8EA954-7688-98F5-1116-48F5A51C7D62}"/>
              </a:ext>
            </a:extLst>
          </p:cNvPr>
          <p:cNvGraphicFramePr>
            <a:graphicFrameLocks/>
          </p:cNvGraphicFramePr>
          <p:nvPr>
            <p:extLst>
              <p:ext uri="{D42A27DB-BD31-4B8C-83A1-F6EECF244321}">
                <p14:modId xmlns:p14="http://schemas.microsoft.com/office/powerpoint/2010/main" val="2359330634"/>
              </p:ext>
            </p:extLst>
          </p:nvPr>
        </p:nvGraphicFramePr>
        <p:xfrm>
          <a:off x="4995362" y="2223617"/>
          <a:ext cx="5768340" cy="3528500"/>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2">
            <a:extLst>
              <a:ext uri="{FF2B5EF4-FFF2-40B4-BE49-F238E27FC236}">
                <a16:creationId xmlns:a16="http://schemas.microsoft.com/office/drawing/2014/main" id="{463EFD6A-542A-8C6A-FEF8-C1AB30EBF040}"/>
              </a:ext>
            </a:extLst>
          </p:cNvPr>
          <p:cNvSpPr>
            <a:spLocks noGrp="1"/>
          </p:cNvSpPr>
          <p:nvPr>
            <p:ph idx="1"/>
          </p:nvPr>
        </p:nvSpPr>
        <p:spPr>
          <a:xfrm>
            <a:off x="876693" y="1930180"/>
            <a:ext cx="3849216" cy="3965294"/>
          </a:xfrm>
        </p:spPr>
        <p:txBody>
          <a:bodyPr>
            <a:normAutofit/>
          </a:bodyPr>
          <a:lstStyle/>
          <a:p>
            <a:pPr marL="201168" lvl="1" indent="0" fontAlgn="base">
              <a:buNone/>
            </a:pPr>
            <a:r>
              <a:rPr lang="en-US" u="none" strike="noStrike" dirty="0">
                <a:solidFill>
                  <a:schemeClr val="tx1"/>
                </a:solidFill>
                <a:effectLst/>
                <a:latin typeface="Franklin Gothic Book" panose="020B0503020102020204" pitchFamily="34" charset="0"/>
              </a:rPr>
              <a:t>Average of other New England markets for existing resources</a:t>
            </a:r>
          </a:p>
          <a:p>
            <a:pPr marL="201168" lvl="1" indent="0" fontAlgn="base">
              <a:buNone/>
            </a:pPr>
            <a:endParaRPr lang="en-US" u="none" strike="noStrike" dirty="0">
              <a:solidFill>
                <a:schemeClr val="tx1"/>
              </a:solidFill>
              <a:effectLst/>
              <a:latin typeface="Franklin Gothic Book" panose="020B0503020102020204" pitchFamily="34" charset="0"/>
            </a:endParaRPr>
          </a:p>
          <a:p>
            <a:pPr lvl="1" fontAlgn="base">
              <a:buFont typeface="Arial" panose="020B0604020202020204" pitchFamily="34" charset="0"/>
              <a:buChar char="•"/>
            </a:pPr>
            <a:r>
              <a:rPr lang="en-US" u="none" strike="noStrike" dirty="0">
                <a:solidFill>
                  <a:schemeClr val="tx1"/>
                </a:solidFill>
                <a:effectLst/>
                <a:latin typeface="Franklin Gothic Book" panose="020B0503020102020204" pitchFamily="34" charset="0"/>
              </a:rPr>
              <a:t>Maine Existing = ~$3.50</a:t>
            </a:r>
          </a:p>
          <a:p>
            <a:pPr lvl="1" fontAlgn="base">
              <a:buFont typeface="Arial" panose="020B0604020202020204" pitchFamily="34" charset="0"/>
              <a:buChar char="•"/>
            </a:pPr>
            <a:r>
              <a:rPr lang="en-US" u="none" strike="noStrike" dirty="0">
                <a:solidFill>
                  <a:schemeClr val="tx1"/>
                </a:solidFill>
                <a:effectLst/>
                <a:latin typeface="Franklin Gothic Book" panose="020B0503020102020204" pitchFamily="34" charset="0"/>
              </a:rPr>
              <a:t>Massachusetts Clean Energy Standard Existing = ~$9.50</a:t>
            </a:r>
            <a:endParaRPr lang="en-US" i="0" u="none" strike="noStrike" dirty="0">
              <a:solidFill>
                <a:srgbClr val="000000"/>
              </a:solidFill>
              <a:effectLst/>
              <a:latin typeface="Franklin Gothic Book" panose="020B0503020102020204" pitchFamily="34" charset="0"/>
            </a:endParaRPr>
          </a:p>
        </p:txBody>
      </p:sp>
    </p:spTree>
    <p:extLst>
      <p:ext uri="{BB962C8B-B14F-4D97-AF65-F5344CB8AC3E}">
        <p14:creationId xmlns:p14="http://schemas.microsoft.com/office/powerpoint/2010/main" val="3597063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29E74796-9B26-4113-B5CB-A238FFAF1543}"/>
              </a:ext>
            </a:extLst>
          </p:cNvPr>
          <p:cNvGraphicFramePr>
            <a:graphicFrameLocks/>
          </p:cNvGraphicFramePr>
          <p:nvPr/>
        </p:nvGraphicFramePr>
        <p:xfrm>
          <a:off x="4995362" y="2223617"/>
          <a:ext cx="5772150" cy="356235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11A3054D-43E8-4540-A221-57CF14EB11A5}"/>
              </a:ext>
            </a:extLst>
          </p:cNvPr>
          <p:cNvSpPr>
            <a:spLocks noGrp="1"/>
          </p:cNvSpPr>
          <p:nvPr>
            <p:ph type="title"/>
          </p:nvPr>
        </p:nvSpPr>
        <p:spPr/>
        <p:txBody>
          <a:bodyPr/>
          <a:lstStyle/>
          <a:p>
            <a:r>
              <a:rPr lang="en-US" dirty="0">
                <a:solidFill>
                  <a:schemeClr val="tx1"/>
                </a:solidFill>
                <a:latin typeface="Franklin Gothic Medium Cond" panose="020B0606030402020204" pitchFamily="34" charset="0"/>
              </a:rPr>
              <a:t>Tier II REC Price</a:t>
            </a:r>
          </a:p>
        </p:txBody>
      </p:sp>
      <p:sp>
        <p:nvSpPr>
          <p:cNvPr id="4" name="Slide Number Placeholder 3">
            <a:extLst>
              <a:ext uri="{FF2B5EF4-FFF2-40B4-BE49-F238E27FC236}">
                <a16:creationId xmlns:a16="http://schemas.microsoft.com/office/drawing/2014/main" id="{B65EE24A-B38A-45FD-ABAE-93BF9C8A20DF}"/>
              </a:ext>
            </a:extLst>
          </p:cNvPr>
          <p:cNvSpPr>
            <a:spLocks noGrp="1"/>
          </p:cNvSpPr>
          <p:nvPr>
            <p:ph type="sldNum" sz="quarter" idx="12"/>
          </p:nvPr>
        </p:nvSpPr>
        <p:spPr/>
        <p:txBody>
          <a:bodyPr/>
          <a:lstStyle/>
          <a:p>
            <a:fld id="{ACA223CF-624C-4D8D-A746-938EC586251A}" type="slidenum">
              <a:rPr lang="en-US" smtClean="0"/>
              <a:t>9</a:t>
            </a:fld>
            <a:endParaRPr lang="en-US"/>
          </a:p>
        </p:txBody>
      </p:sp>
      <p:sp>
        <p:nvSpPr>
          <p:cNvPr id="10" name="Content Placeholder 2">
            <a:extLst>
              <a:ext uri="{FF2B5EF4-FFF2-40B4-BE49-F238E27FC236}">
                <a16:creationId xmlns:a16="http://schemas.microsoft.com/office/drawing/2014/main" id="{463EFD6A-542A-8C6A-FEF8-C1AB30EBF040}"/>
              </a:ext>
            </a:extLst>
          </p:cNvPr>
          <p:cNvSpPr>
            <a:spLocks noGrp="1"/>
          </p:cNvSpPr>
          <p:nvPr>
            <p:ph idx="1"/>
          </p:nvPr>
        </p:nvSpPr>
        <p:spPr>
          <a:xfrm>
            <a:off x="876693" y="1930180"/>
            <a:ext cx="3849216" cy="3965294"/>
          </a:xfrm>
        </p:spPr>
        <p:txBody>
          <a:bodyPr>
            <a:normAutofit/>
          </a:bodyPr>
          <a:lstStyle/>
          <a:p>
            <a:pPr marL="201168" lvl="1" indent="0" fontAlgn="base">
              <a:buNone/>
            </a:pPr>
            <a:r>
              <a:rPr lang="en-US" u="none" strike="noStrike" dirty="0">
                <a:solidFill>
                  <a:schemeClr val="tx1"/>
                </a:solidFill>
                <a:effectLst/>
                <a:latin typeface="Franklin Gothic Book" panose="020B0503020102020204" pitchFamily="34" charset="0"/>
              </a:rPr>
              <a:t>Starts at 2023 Compliance Year actual average Tier II costs then follows </a:t>
            </a:r>
            <a:r>
              <a:rPr lang="en-US" i="1" u="none" strike="noStrike" dirty="0">
                <a:solidFill>
                  <a:schemeClr val="tx1"/>
                </a:solidFill>
                <a:effectLst/>
                <a:latin typeface="Franklin Gothic Book" panose="020B0503020102020204" pitchFamily="34" charset="0"/>
              </a:rPr>
              <a:t>trend</a:t>
            </a:r>
            <a:r>
              <a:rPr lang="en-US" u="none" strike="noStrike" dirty="0">
                <a:solidFill>
                  <a:schemeClr val="tx1"/>
                </a:solidFill>
                <a:effectLst/>
                <a:latin typeface="Franklin Gothic Book" panose="020B0503020102020204" pitchFamily="34" charset="0"/>
              </a:rPr>
              <a:t> in regional Class I (Tier IV) REC price forecasts</a:t>
            </a:r>
          </a:p>
          <a:p>
            <a:pPr marL="201168" lvl="1" indent="0" fontAlgn="base">
              <a:buNone/>
            </a:pPr>
            <a:endParaRPr lang="en-US" u="none" strike="noStrike" dirty="0">
              <a:solidFill>
                <a:schemeClr val="tx1"/>
              </a:solidFill>
              <a:effectLst/>
              <a:latin typeface="Franklin Gothic Book" panose="020B0503020102020204" pitchFamily="34" charset="0"/>
            </a:endParaRPr>
          </a:p>
          <a:p>
            <a:pPr lvl="1" fontAlgn="base">
              <a:buFont typeface="Arial" panose="020B0604020202020204" pitchFamily="34" charset="0"/>
              <a:buChar char="•"/>
            </a:pPr>
            <a:r>
              <a:rPr lang="en-US" i="0" dirty="0">
                <a:solidFill>
                  <a:schemeClr val="tx1"/>
                </a:solidFill>
                <a:latin typeface="Franklin Gothic Book" panose="020B0503020102020204" pitchFamily="34" charset="0"/>
              </a:rPr>
              <a:t>2023 Actual = </a:t>
            </a:r>
            <a:r>
              <a:rPr lang="en-US" sz="1800" b="0" i="0" u="none" strike="noStrike" dirty="0">
                <a:solidFill>
                  <a:srgbClr val="000000"/>
                </a:solidFill>
                <a:effectLst/>
                <a:latin typeface="Aptos Narrow" panose="020B0004020202020204" pitchFamily="34" charset="0"/>
              </a:rPr>
              <a:t>$45.88/REC</a:t>
            </a:r>
          </a:p>
          <a:p>
            <a:pPr marL="201168" lvl="1" indent="0" fontAlgn="base">
              <a:buNone/>
            </a:pPr>
            <a:r>
              <a:rPr lang="en-US" sz="1200" dirty="0">
                <a:solidFill>
                  <a:srgbClr val="000000"/>
                </a:solidFill>
                <a:latin typeface="Aptos Narrow" panose="020B0004020202020204" pitchFamily="34" charset="0"/>
              </a:rPr>
              <a:t>(from Docket # 24-0775-INV)</a:t>
            </a:r>
            <a:endParaRPr lang="en-US" sz="1200" b="0" i="0" u="none" strike="noStrike" dirty="0">
              <a:solidFill>
                <a:srgbClr val="000000"/>
              </a:solidFill>
              <a:effectLst/>
              <a:latin typeface="Aptos Narrow" panose="020B0004020202020204" pitchFamily="34" charset="0"/>
            </a:endParaRPr>
          </a:p>
        </p:txBody>
      </p:sp>
    </p:spTree>
    <p:extLst>
      <p:ext uri="{BB962C8B-B14F-4D97-AF65-F5344CB8AC3E}">
        <p14:creationId xmlns:p14="http://schemas.microsoft.com/office/powerpoint/2010/main" val="1111899846"/>
      </p:ext>
    </p:extLst>
  </p:cSld>
  <p:clrMapOvr>
    <a:masterClrMapping/>
  </p:clrMapOvr>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455F51"/>
      </a:dk2>
      <a:lt2>
        <a:srgbClr val="E2DFCC"/>
      </a:lt2>
      <a:accent1>
        <a:srgbClr val="739A28"/>
      </a:accent1>
      <a:accent2>
        <a:srgbClr val="4C661A"/>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CAE338EA9D064E9C17BF7952C6204F" ma:contentTypeVersion="18" ma:contentTypeDescription="Create a new document." ma:contentTypeScope="" ma:versionID="8f2ff194326f942072399809d3727fb8">
  <xsd:schema xmlns:xsd="http://www.w3.org/2001/XMLSchema" xmlns:xs="http://www.w3.org/2001/XMLSchema" xmlns:p="http://schemas.microsoft.com/office/2006/metadata/properties" xmlns:ns1="http://schemas.microsoft.com/sharepoint/v3" xmlns:ns2="2819d22d-c924-42b3-954a-d3b43813cc67" xmlns:ns3="18dbc17e-cec9-4211-a89f-0bf74a616302" targetNamespace="http://schemas.microsoft.com/office/2006/metadata/properties" ma:root="true" ma:fieldsID="c4cf105b917835d7082fd50f5f6e6811" ns1:_="" ns2:_="" ns3:_="">
    <xsd:import namespace="http://schemas.microsoft.com/sharepoint/v3"/>
    <xsd:import namespace="2819d22d-c924-42b3-954a-d3b43813cc67"/>
    <xsd:import namespace="18dbc17e-cec9-4211-a89f-0bf74a61630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ObjectDetectorVersions" minOccurs="0"/>
                <xsd:element ref="ns2:MediaServiceLocation"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9d22d-c924-42b3-954a-d3b43813cc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0b405ef0-1b2e-414d-886f-c62305e7680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8dbc17e-cec9-4211-a89f-0bf74a61630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29ce464a-492c-41bd-8c04-ef1f2b52060e}" ma:internalName="TaxCatchAll" ma:showField="CatchAllData" ma:web="18dbc17e-cec9-4211-a89f-0bf74a6163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18dbc17e-cec9-4211-a89f-0bf74a616302" xsi:nil="true"/>
    <lcf76f155ced4ddcb4097134ff3c332f xmlns="2819d22d-c924-42b3-954a-d3b43813cc67">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4952B71E-530C-411E-AF81-3E55A2E14E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19d22d-c924-42b3-954a-d3b43813cc67"/>
    <ds:schemaRef ds:uri="18dbc17e-cec9-4211-a89f-0bf74a61630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F6F99BC-F501-461B-BB56-FFDAB6D71028}">
  <ds:schemaRefs>
    <ds:schemaRef ds:uri="http://schemas.microsoft.com/sharepoint/v3/contenttype/forms"/>
  </ds:schemaRefs>
</ds:datastoreItem>
</file>

<file path=customXml/itemProps3.xml><?xml version="1.0" encoding="utf-8"?>
<ds:datastoreItem xmlns:ds="http://schemas.openxmlformats.org/officeDocument/2006/customXml" ds:itemID="{FE7690B1-AB1F-4D45-9AFD-6AE2C500B980}">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18dbc17e-cec9-4211-a89f-0bf74a616302"/>
    <ds:schemaRef ds:uri="2819d22d-c924-42b3-954a-d3b43813cc6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Retrospect</Template>
  <TotalTime>1701</TotalTime>
  <Words>1265</Words>
  <Application>Microsoft Office PowerPoint</Application>
  <PresentationFormat>Widescreen</PresentationFormat>
  <Paragraphs>178</Paragraphs>
  <Slides>21</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Aptos Narrow</vt:lpstr>
      <vt:lpstr>Arial</vt:lpstr>
      <vt:lpstr>Calibri</vt:lpstr>
      <vt:lpstr>Calibri Light</vt:lpstr>
      <vt:lpstr>Franklin Gothic Book</vt:lpstr>
      <vt:lpstr>Franklin Gothic Medium</vt:lpstr>
      <vt:lpstr>Franklin Gothic Medium Cond</vt:lpstr>
      <vt:lpstr>Source Sans Pro</vt:lpstr>
      <vt:lpstr>Retrospect</vt:lpstr>
      <vt:lpstr>2025 Draft Consolidated RES Model – for Review  October 2024</vt:lpstr>
      <vt:lpstr>Topics Covered</vt:lpstr>
      <vt:lpstr>Changes to Renewable Energy Standard Under H. 289 (Act 179)</vt:lpstr>
      <vt:lpstr>Changes to Renewable Energy Standard Under H. 289 (Act 179) - Requirements</vt:lpstr>
      <vt:lpstr>Changes to Renewable Energy Standard Under H. 289 (Act 179) - Requirements</vt:lpstr>
      <vt:lpstr>RES model statutory requirements from 30 V.S.A. § 202b (e)(7)(B)</vt:lpstr>
      <vt:lpstr>Load Forecasts</vt:lpstr>
      <vt:lpstr>Tier I REC Price</vt:lpstr>
      <vt:lpstr>Tier II REC Price</vt:lpstr>
      <vt:lpstr>Tier IV REC Price</vt:lpstr>
      <vt:lpstr>Tier V REC Price</vt:lpstr>
      <vt:lpstr>Tier III Incentives</vt:lpstr>
      <vt:lpstr>Tier III Technology Allocations</vt:lpstr>
      <vt:lpstr>Energy Price Forecasts</vt:lpstr>
      <vt:lpstr>Model Input: Inflation</vt:lpstr>
      <vt:lpstr>Impacts of the RES</vt:lpstr>
      <vt:lpstr>Request for Feedback</vt:lpstr>
      <vt:lpstr>APPENDIX</vt:lpstr>
      <vt:lpstr>DRAFT Projected Costs - BAU</vt:lpstr>
      <vt:lpstr>DRAFT Projected Costs – VT Roadmap</vt:lpstr>
      <vt:lpstr>Renewable Energy Credits (RECs)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Energy Issues January 15, 2021</dc:title>
  <dc:creator>Poor, Walter</dc:creator>
  <cp:lastModifiedBy>Jacobs, Adam</cp:lastModifiedBy>
  <cp:revision>5</cp:revision>
  <dcterms:created xsi:type="dcterms:W3CDTF">2021-01-15T14:47:56Z</dcterms:created>
  <dcterms:modified xsi:type="dcterms:W3CDTF">2024-10-10T15:24:17Z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0x010100D8CAE338EA9D064E9C17BF7952C6204F</vt:lpwstr>
  </property>
  <property fmtid="{D5CDD505-2E9C-101B-9397-08002B2CF9AE}" pid="3" name="MediaServiceImageTags">
    <vt:lpwstr/>
  </property>
</Properties>
</file>